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4"/>
  </p:notesMasterIdLst>
  <p:sldIdLst>
    <p:sldId id="256" r:id="rId2"/>
    <p:sldId id="275" r:id="rId3"/>
    <p:sldId id="265" r:id="rId4"/>
    <p:sldId id="276" r:id="rId5"/>
    <p:sldId id="268" r:id="rId6"/>
    <p:sldId id="267" r:id="rId7"/>
    <p:sldId id="293" r:id="rId8"/>
    <p:sldId id="304" r:id="rId9"/>
    <p:sldId id="292" r:id="rId10"/>
    <p:sldId id="285" r:id="rId11"/>
    <p:sldId id="301" r:id="rId12"/>
    <p:sldId id="286" r:id="rId13"/>
    <p:sldId id="336" r:id="rId14"/>
    <p:sldId id="309" r:id="rId15"/>
    <p:sldId id="310" r:id="rId16"/>
    <p:sldId id="313" r:id="rId17"/>
    <p:sldId id="314" r:id="rId18"/>
    <p:sldId id="288" r:id="rId19"/>
    <p:sldId id="315" r:id="rId20"/>
    <p:sldId id="332" r:id="rId21"/>
    <p:sldId id="318" r:id="rId22"/>
    <p:sldId id="325" r:id="rId23"/>
    <p:sldId id="335" r:id="rId24"/>
    <p:sldId id="312" r:id="rId25"/>
    <p:sldId id="319" r:id="rId26"/>
    <p:sldId id="320" r:id="rId27"/>
    <p:sldId id="321" r:id="rId28"/>
    <p:sldId id="322" r:id="rId29"/>
    <p:sldId id="333" r:id="rId30"/>
    <p:sldId id="323" r:id="rId31"/>
    <p:sldId id="327" r:id="rId32"/>
    <p:sldId id="334" r:id="rId33"/>
  </p:sldIdLst>
  <p:sldSz cx="12192000" cy="6858000"/>
  <p:notesSz cx="6858000" cy="9144000"/>
  <p:embeddedFontLst>
    <p:embeddedFont>
      <p:font typeface="08서울남산체 EB" panose="02020603020101020101" pitchFamily="18" charset="-127"/>
      <p:regular r:id="rId35"/>
    </p:embeddedFont>
    <p:embeddedFont>
      <p:font typeface="Cambria Math" panose="02040503050406030204" pitchFamily="18" charset="0"/>
      <p:regular r:id="rId36"/>
    </p:embeddedFont>
    <p:embeddedFont>
      <p:font typeface="맑은 고딕" panose="020B0503020000020004" pitchFamily="50" charset="-127"/>
      <p:regular r:id="rId37"/>
      <p:bold r:id="rId38"/>
    </p:embeddedFont>
    <p:embeddedFont>
      <p:font typeface="하나 L" panose="02020603020101020101" pitchFamily="18" charset="-127"/>
      <p:regular r:id="rId39"/>
    </p:embeddedFont>
    <p:embeddedFont>
      <p:font typeface="하나 M" panose="02020603020101020101" pitchFamily="18" charset="-127"/>
      <p:regular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K JINHYUNG" initials="PJ" lastIdx="6" clrIdx="0">
    <p:extLst>
      <p:ext uri="{19B8F6BF-5375-455C-9EA6-DF929625EA0E}">
        <p15:presenceInfo xmlns:p15="http://schemas.microsoft.com/office/powerpoint/2012/main" userId="ab1fbd498f59f12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20FE"/>
    <a:srgbClr val="0D13FB"/>
    <a:srgbClr val="002060"/>
    <a:srgbClr val="D2DEEF"/>
    <a:srgbClr val="558ED5"/>
    <a:srgbClr val="9DC3E6"/>
    <a:srgbClr val="8FE4ED"/>
    <a:srgbClr val="B5EC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14" autoAdjust="0"/>
    <p:restoredTop sz="96196" autoAdjust="0"/>
  </p:normalViewPr>
  <p:slideViewPr>
    <p:cSldViewPr snapToGrid="0">
      <p:cViewPr varScale="1">
        <p:scale>
          <a:sx n="102" d="100"/>
          <a:sy n="102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5D335-2DA7-4351-BA18-8FC7D12EF506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82CA56-639A-4D09-B88C-86F1E75A3C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817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2CA56-639A-4D09-B88C-86F1E75A3C0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905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2CA56-639A-4D09-B88C-86F1E75A3C0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458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2CA56-639A-4D09-B88C-86F1E75A3C0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131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2CA56-639A-4D09-B88C-86F1E75A3C0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445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2CA56-639A-4D09-B88C-86F1E75A3C0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544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2CA56-639A-4D09-B88C-86F1E75A3C0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537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2CA56-639A-4D09-B88C-86F1E75A3C0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897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7F188-50D8-4F2D-AC1C-57323EE290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5C1EEC-B9E2-438E-8DF0-AE6BCD9866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60D251-61AD-4A90-A2CA-CAA517669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0DD7-4179-4BF5-91B5-26027B98B933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ABFDBD-F3E3-4F85-941A-F21767B1C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05FA06-054A-4A94-B2EE-D482C3A34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97D01-5520-4A44-8291-F1D699CFB0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727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7BA379-BDC1-406F-92CF-01B6262CA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EF3376-569A-4003-8766-5BEBE43757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0D8203-BB70-4B1F-9954-A60479EA0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0DD7-4179-4BF5-91B5-26027B98B933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0E860E-D867-4FFA-B8DF-F84853D4D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0CEB0E-8A8A-4B08-92CE-35A9D4794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97D01-5520-4A44-8291-F1D699CFB0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006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620DA3F-8308-4DF8-A800-1FC3D94DBB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947364-159E-49F2-8F03-7B1839B3AE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127503-AA23-440E-8C6F-79A4CC0D7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0DD7-4179-4BF5-91B5-26027B98B933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F23365-DF0B-45C1-9E93-6AAFA036A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CFC544-6509-439B-8272-2E5BF4471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97D01-5520-4A44-8291-F1D699CFB0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308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85A951-EA38-47E9-9512-C407E3D05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016B57-A650-4C4A-8C09-989B2E06C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246116-4C35-4474-906D-A3929B3A7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0DD7-4179-4BF5-91B5-26027B98B933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061CB2-FB5A-4B22-B2CD-35D299C7D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BCDBDF-086E-436D-B6B1-1F3A54D7A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97D01-5520-4A44-8291-F1D699CFB0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307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9CADC6-D55E-49D4-AB9F-86F2EC429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4D0465-2FEB-4A9D-BE52-DC2E90C887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220BAF-A65D-44E3-8357-F98928477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0DD7-4179-4BF5-91B5-26027B98B933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D08B0E-965C-4A2A-9781-88727AA7F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2EE444-02B2-468A-B08B-405DB3976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97D01-5520-4A44-8291-F1D699CFB0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646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47AEBB-F8BE-42B2-B1B4-E84F1ACF8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8AADA7-BDC5-4F28-B1D0-B1385B6559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9C7623-F430-4C92-BE35-FA05124418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FEA5F8-54EB-4424-9736-2FA0E1505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0DD7-4179-4BF5-91B5-26027B98B933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C71C97-540D-4F67-AA9D-E9CA7D331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9F6AEB-5149-47F6-A270-E8BE66609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97D01-5520-4A44-8291-F1D699CFB0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100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C8E4F3-DD18-4A77-8E79-E7389850E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11C734-71B3-4CD8-B120-3D00F30C0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54583B-0C67-42D1-90D1-3B6D0A859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705B904-2D1C-42CA-9648-0EA37BA883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3D059B-9430-4390-B53B-0A41494367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FC109E5-6BEA-4739-9A32-1B1E0059D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0DD7-4179-4BF5-91B5-26027B98B933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ED2F43-6865-4E00-A072-9F5B17345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D31AA5A-F294-4B8F-8657-B30DF5F25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97D01-5520-4A44-8291-F1D699CFB0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551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DC925-47DE-4665-B77A-2E2AE6CEE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2CDB0-F3DE-4955-AE0E-D58AA55DE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0DD7-4179-4BF5-91B5-26027B98B933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D5DC99-9214-4883-B911-212DD5598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FA0F98-5A95-47EF-B71D-4F4FD2B7A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97D01-5520-4A44-8291-F1D699CFB0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935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9A513E-0EE1-4EA5-A439-E15716BF2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0DD7-4179-4BF5-91B5-26027B98B933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0B5F059-3DDF-41F4-868B-C0B14E6EB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3DAA50-C7FA-4947-B7C8-A17625357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97D01-5520-4A44-8291-F1D699CFB0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877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6E37-1B39-4798-A4C7-A523F1248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CE4BCF-416A-438E-9235-007B19BB7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37B64A-5BCA-4015-8BB0-C03E5481D3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F07487-E169-4F2D-9D5A-617D36633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0DD7-4179-4BF5-91B5-26027B98B933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075C95-CE25-4E3F-83CA-2E05B5612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534A72-FD6B-448B-A6DC-C5113AF30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97D01-5520-4A44-8291-F1D699CFB0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369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509F48-C30D-4415-9208-BF1DA4B52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4BC942-4658-4AAC-BE91-F96888EA96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7C4C5E-8D4B-487E-A0FA-FEFCE9723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FE6962-596C-451F-9064-A0C18C21F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0DD7-4179-4BF5-91B5-26027B98B933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BD56DD-6D30-49F7-BC52-0FC8D42F8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5A9EA6-FE4A-4557-A935-ECCFC0D34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97D01-5520-4A44-8291-F1D699CFB0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214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1B76B5D-4519-4CAE-AB23-F3E2B6D98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7FDA0C-D05F-4BD2-9E48-3772FCD94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F80FC7-EBB9-4B7F-A4AF-C7A8BACFE7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A0DD7-4179-4BF5-91B5-26027B98B933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64D1C6-A20D-4B88-86D6-E840DB4476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7D6FDD-6F7D-4875-872A-99D41C23F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997D01-5520-4A44-8291-F1D699CFB0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216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2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8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Computer desktop PC PNG">
            <a:extLst>
              <a:ext uri="{FF2B5EF4-FFF2-40B4-BE49-F238E27FC236}">
                <a16:creationId xmlns:a16="http://schemas.microsoft.com/office/drawing/2014/main" id="{9E6AC563-C967-4CE8-9038-ED38E81E6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83530"/>
            <a:ext cx="3714560" cy="305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35CA333-76F3-4560-884C-8376FA4E53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19084"/>
            <a:ext cx="12192000" cy="1726683"/>
          </a:xfrm>
          <a:noFill/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chemeClr val="bg1"/>
                </a:solidFill>
                <a:latin typeface="하나 M" panose="02020603020101020101" pitchFamily="18" charset="-127"/>
                <a:ea typeface="하나 M" panose="02020603020101020101" pitchFamily="18" charset="-127"/>
                <a:cs typeface="Microsoft GothicNeo" panose="020B0500000101010101" pitchFamily="50" charset="-127"/>
              </a:rPr>
              <a:t>Simulating Point-and-Click Behavior in </a:t>
            </a:r>
            <a:br>
              <a:rPr lang="en-US" altLang="ko-KR" sz="4000" dirty="0">
                <a:solidFill>
                  <a:schemeClr val="bg1"/>
                </a:solidFill>
                <a:latin typeface="하나 M" panose="02020603020101020101" pitchFamily="18" charset="-127"/>
                <a:ea typeface="하나 M" panose="02020603020101020101" pitchFamily="18" charset="-127"/>
                <a:cs typeface="Microsoft GothicNeo" panose="020B0500000101010101" pitchFamily="50" charset="-127"/>
              </a:rPr>
            </a:br>
            <a:r>
              <a:rPr lang="en-US" altLang="ko-KR" sz="4000" dirty="0">
                <a:solidFill>
                  <a:schemeClr val="bg1"/>
                </a:solidFill>
                <a:latin typeface="하나 M" panose="02020603020101020101" pitchFamily="18" charset="-127"/>
                <a:ea typeface="하나 M" panose="02020603020101020101" pitchFamily="18" charset="-127"/>
                <a:cs typeface="Microsoft GothicNeo" panose="020B0500000101010101" pitchFamily="50" charset="-127"/>
              </a:rPr>
              <a:t>Implicit Adversarial Environment</a:t>
            </a:r>
            <a:endParaRPr lang="ko-KR" altLang="en-US" sz="4000" dirty="0">
              <a:solidFill>
                <a:schemeClr val="bg1"/>
              </a:solidFill>
              <a:latin typeface="하나 M" panose="02020603020101020101" pitchFamily="18" charset="-127"/>
              <a:ea typeface="하나 M" panose="02020603020101020101" pitchFamily="18" charset="-127"/>
              <a:cs typeface="Microsoft GothicNeo" panose="020B0500000101010101" pitchFamily="50" charset="-127"/>
            </a:endParaRP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15933430-BDE4-45B3-86BD-AE9619526346}"/>
              </a:ext>
            </a:extLst>
          </p:cNvPr>
          <p:cNvSpPr txBox="1">
            <a:spLocks/>
          </p:cNvSpPr>
          <p:nvPr/>
        </p:nvSpPr>
        <p:spPr>
          <a:xfrm>
            <a:off x="1943573" y="3363961"/>
            <a:ext cx="3714560" cy="765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박진형</a:t>
            </a:r>
            <a:r>
              <a:rPr lang="en-US" altLang="ko-KR" dirty="0">
                <a:solidFill>
                  <a:schemeClr val="bg1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심규철</a:t>
            </a:r>
            <a:r>
              <a:rPr lang="en-US" altLang="ko-KR" dirty="0">
                <a:solidFill>
                  <a:schemeClr val="bg1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이현우</a:t>
            </a:r>
            <a:endParaRPr lang="en-US" altLang="ko-KR" dirty="0">
              <a:solidFill>
                <a:schemeClr val="bg1"/>
              </a:solidFill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916E33C-5867-4881-89AE-BD09FE4865B4}"/>
              </a:ext>
            </a:extLst>
          </p:cNvPr>
          <p:cNvSpPr/>
          <p:nvPr/>
        </p:nvSpPr>
        <p:spPr>
          <a:xfrm>
            <a:off x="1943573" y="5355508"/>
            <a:ext cx="2542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지도교수 </a:t>
            </a:r>
            <a:r>
              <a:rPr lang="en-US" altLang="ko-KR" dirty="0">
                <a:solidFill>
                  <a:schemeClr val="bg1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: </a:t>
            </a:r>
            <a:r>
              <a:rPr lang="ko-KR" altLang="en-US" dirty="0" err="1">
                <a:solidFill>
                  <a:schemeClr val="bg1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이병주</a:t>
            </a:r>
            <a:r>
              <a:rPr lang="ko-KR" altLang="en-US" dirty="0">
                <a:solidFill>
                  <a:schemeClr val="bg1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 교수님</a:t>
            </a:r>
            <a:endParaRPr lang="en-US" altLang="ko-KR" dirty="0">
              <a:solidFill>
                <a:schemeClr val="bg1"/>
              </a:solidFill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ABA1E62-8EB7-48D5-9F32-7E2A663F0AED}"/>
              </a:ext>
            </a:extLst>
          </p:cNvPr>
          <p:cNvSpPr/>
          <p:nvPr/>
        </p:nvSpPr>
        <p:spPr>
          <a:xfrm>
            <a:off x="7672276" y="3530645"/>
            <a:ext cx="562008" cy="56200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8" descr="Pin di Cartoon">
            <a:extLst>
              <a:ext uri="{FF2B5EF4-FFF2-40B4-BE49-F238E27FC236}">
                <a16:creationId xmlns:a16="http://schemas.microsoft.com/office/drawing/2014/main" id="{9D5A79DC-C7EA-4B5D-B2AE-EADB9C279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2900" y1="43057" x2="22900" y2="430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975" y="4121985"/>
            <a:ext cx="498334" cy="74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13BBD49-A767-46C4-81FA-DD2111CA10CD}"/>
              </a:ext>
            </a:extLst>
          </p:cNvPr>
          <p:cNvSpPr/>
          <p:nvPr/>
        </p:nvSpPr>
        <p:spPr>
          <a:xfrm>
            <a:off x="1943573" y="4677232"/>
            <a:ext cx="2281394" cy="4596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팀명</a:t>
            </a:r>
            <a:r>
              <a:rPr lang="ko-KR" altLang="en-US" dirty="0">
                <a:solidFill>
                  <a:schemeClr val="bg1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: </a:t>
            </a:r>
            <a:r>
              <a:rPr lang="en-US" altLang="ko-KR" dirty="0" err="1">
                <a:solidFill>
                  <a:schemeClr val="bg1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VideoHighlight</a:t>
            </a:r>
            <a:endParaRPr lang="en-US" altLang="ko-KR" dirty="0">
              <a:solidFill>
                <a:schemeClr val="bg1"/>
              </a:solidFill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pic>
        <p:nvPicPr>
          <p:cNvPr id="11" name="Picture 8" descr="Pin di Cartoon">
            <a:extLst>
              <a:ext uri="{FF2B5EF4-FFF2-40B4-BE49-F238E27FC236}">
                <a16:creationId xmlns:a16="http://schemas.microsoft.com/office/drawing/2014/main" id="{8F3E2689-4158-4BD0-B4B1-1F268064F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2900" y1="43057" x2="22900" y2="430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59867" y="4129424"/>
            <a:ext cx="521238" cy="780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993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F8D910B9-DC2A-4494-BF24-3E2615281D3D}"/>
              </a:ext>
            </a:extLst>
          </p:cNvPr>
          <p:cNvSpPr/>
          <p:nvPr/>
        </p:nvSpPr>
        <p:spPr>
          <a:xfrm>
            <a:off x="1136283" y="4637175"/>
            <a:ext cx="4988292" cy="17126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A6453F2-13D8-4FC1-8366-7BD0F06123F6}"/>
              </a:ext>
            </a:extLst>
          </p:cNvPr>
          <p:cNvGrpSpPr/>
          <p:nvPr/>
        </p:nvGrpSpPr>
        <p:grpSpPr>
          <a:xfrm>
            <a:off x="409637" y="296723"/>
            <a:ext cx="906448" cy="880936"/>
            <a:chOff x="638237" y="449123"/>
            <a:chExt cx="906448" cy="8809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15374CA-8907-453F-ACA5-6552CA18D245}"/>
                </a:ext>
              </a:extLst>
            </p:cNvPr>
            <p:cNvGrpSpPr/>
            <p:nvPr/>
          </p:nvGrpSpPr>
          <p:grpSpPr>
            <a:xfrm>
              <a:off x="638237" y="449123"/>
              <a:ext cx="880936" cy="880936"/>
              <a:chOff x="638237" y="449123"/>
              <a:chExt cx="880936" cy="88093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83CED4C-BCDE-4CC3-A59E-06ABD1D54D22}"/>
                  </a:ext>
                </a:extLst>
              </p:cNvPr>
              <p:cNvSpPr/>
              <p:nvPr/>
            </p:nvSpPr>
            <p:spPr>
              <a:xfrm>
                <a:off x="638237" y="449123"/>
                <a:ext cx="880936" cy="880936"/>
              </a:xfrm>
              <a:prstGeom prst="ellipse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B7E3F997-6D1E-407E-990E-BFA3AF40BFE6}"/>
                  </a:ext>
                </a:extLst>
              </p:cNvPr>
              <p:cNvSpPr/>
              <p:nvPr/>
            </p:nvSpPr>
            <p:spPr>
              <a:xfrm>
                <a:off x="687413" y="489569"/>
                <a:ext cx="792000" cy="79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1DEAEB9D-AFC5-4209-AEE9-D6998D654ADA}"/>
                  </a:ext>
                </a:extLst>
              </p:cNvPr>
              <p:cNvSpPr/>
              <p:nvPr/>
            </p:nvSpPr>
            <p:spPr>
              <a:xfrm>
                <a:off x="726105" y="522906"/>
                <a:ext cx="720000" cy="720000"/>
              </a:xfrm>
              <a:prstGeom prst="ellipse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FC91C8-2C15-4407-AC77-61A0ABAF86E6}"/>
                </a:ext>
              </a:extLst>
            </p:cNvPr>
            <p:cNvSpPr txBox="1"/>
            <p:nvPr/>
          </p:nvSpPr>
          <p:spPr>
            <a:xfrm>
              <a:off x="663750" y="576222"/>
              <a:ext cx="88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하나 M" panose="02020603020101020101" pitchFamily="18" charset="-127"/>
                  <a:ea typeface="하나 M" panose="02020603020101020101" pitchFamily="18" charset="-127"/>
                </a:rPr>
                <a:t>03</a:t>
              </a:r>
              <a:endParaRPr lang="ko-KR" altLang="en-US" sz="3200" dirty="0">
                <a:solidFill>
                  <a:schemeClr val="bg1"/>
                </a:solidFill>
                <a:latin typeface="하나 M" panose="02020603020101020101" pitchFamily="18" charset="-127"/>
                <a:ea typeface="하나 M" panose="02020603020101020101" pitchFamily="18" charset="-127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5164E97-22BE-4E31-878A-C8D12AAECAAA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850105" y="0"/>
            <a:ext cx="0" cy="296723"/>
          </a:xfrm>
          <a:prstGeom prst="line">
            <a:avLst/>
          </a:prstGeom>
          <a:ln w="60325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46A9635-8A8C-4400-AF01-932F935AD3CD}"/>
              </a:ext>
            </a:extLst>
          </p:cNvPr>
          <p:cNvGrpSpPr/>
          <p:nvPr/>
        </p:nvGrpSpPr>
        <p:grpSpPr>
          <a:xfrm>
            <a:off x="103447" y="1304758"/>
            <a:ext cx="6978829" cy="4907783"/>
            <a:chOff x="1790157" y="502831"/>
            <a:chExt cx="8611697" cy="6031826"/>
          </a:xfrm>
        </p:grpSpPr>
        <p:pic>
          <p:nvPicPr>
            <p:cNvPr id="48" name="그림 47" descr="텍스트, 표지판, 스크린샷이(가) 표시된 사진&#10;&#10;자동 생성된 설명">
              <a:extLst>
                <a:ext uri="{FF2B5EF4-FFF2-40B4-BE49-F238E27FC236}">
                  <a16:creationId xmlns:a16="http://schemas.microsoft.com/office/drawing/2014/main" id="{32C64670-A9A4-4B4B-8364-257049F6B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0157" y="502831"/>
              <a:ext cx="8611697" cy="6031826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93012939-2780-46E0-9B7E-45F691A18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3818" y="2779395"/>
              <a:ext cx="210503" cy="353645"/>
            </a:xfrm>
            <a:prstGeom prst="rect">
              <a:avLst/>
            </a:prstGeom>
          </p:spPr>
        </p:pic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E1BD9B36-1C18-4A93-A8DA-993B311D2405}"/>
              </a:ext>
            </a:extLst>
          </p:cNvPr>
          <p:cNvCxnSpPr/>
          <p:nvPr/>
        </p:nvCxnSpPr>
        <p:spPr>
          <a:xfrm>
            <a:off x="3047441" y="1461091"/>
            <a:ext cx="11620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8295841-051B-47ED-8B15-4FEE88B11967}"/>
              </a:ext>
            </a:extLst>
          </p:cNvPr>
          <p:cNvSpPr txBox="1"/>
          <p:nvPr/>
        </p:nvSpPr>
        <p:spPr>
          <a:xfrm>
            <a:off x="2890278" y="1191499"/>
            <a:ext cx="1457325" cy="2760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b="1" dirty="0">
                <a:latin typeface="하나 L" panose="02020603020101020101" pitchFamily="18" charset="-127"/>
                <a:ea typeface="하나 L" panose="02020603020101020101" pitchFamily="18" charset="-127"/>
              </a:rPr>
              <a:t>Copied Environment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6ACEE52-08B8-4E20-8E05-446AF6B251AF}"/>
              </a:ext>
            </a:extLst>
          </p:cNvPr>
          <p:cNvSpPr txBox="1"/>
          <p:nvPr/>
        </p:nvSpPr>
        <p:spPr>
          <a:xfrm>
            <a:off x="7030210" y="1127924"/>
            <a:ext cx="1416028" cy="49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000" b="1" dirty="0">
                <a:latin typeface="하나 L" panose="02020603020101020101" pitchFamily="18" charset="-127"/>
                <a:ea typeface="하나 L" panose="02020603020101020101" pitchFamily="18" charset="-127"/>
              </a:rPr>
              <a:t>② Reward</a:t>
            </a:r>
            <a:endParaRPr lang="ko-KR" altLang="en-US" sz="2000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273543D-DE71-4E34-9B5D-9D4FF4CB94EA}"/>
              </a:ext>
            </a:extLst>
          </p:cNvPr>
          <p:cNvGrpSpPr/>
          <p:nvPr/>
        </p:nvGrpSpPr>
        <p:grpSpPr>
          <a:xfrm>
            <a:off x="7475052" y="1808027"/>
            <a:ext cx="1972676" cy="1622612"/>
            <a:chOff x="7111977" y="2260929"/>
            <a:chExt cx="1972676" cy="162261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D049AD5-FEA2-4425-9D6C-F38BF4310935}"/>
                </a:ext>
              </a:extLst>
            </p:cNvPr>
            <p:cNvGrpSpPr/>
            <p:nvPr/>
          </p:nvGrpSpPr>
          <p:grpSpPr>
            <a:xfrm>
              <a:off x="7111977" y="2260929"/>
              <a:ext cx="1972676" cy="1622612"/>
              <a:chOff x="7780995" y="1962150"/>
              <a:chExt cx="3566619" cy="2933700"/>
            </a:xfrm>
          </p:grpSpPr>
          <p:pic>
            <p:nvPicPr>
              <p:cNvPr id="55" name="Picture 6" descr="Computer desktop PC PNG">
                <a:extLst>
                  <a:ext uri="{FF2B5EF4-FFF2-40B4-BE49-F238E27FC236}">
                    <a16:creationId xmlns:a16="http://schemas.microsoft.com/office/drawing/2014/main" id="{6F694183-4C05-490F-B024-31D1301EEC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80995" y="1962150"/>
                <a:ext cx="3566619" cy="2933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5B1EA304-FF97-4384-9091-AA4F065C99D7}"/>
                  </a:ext>
                </a:extLst>
              </p:cNvPr>
              <p:cNvSpPr/>
              <p:nvPr/>
            </p:nvSpPr>
            <p:spPr>
              <a:xfrm>
                <a:off x="7905559" y="2111518"/>
                <a:ext cx="3317489" cy="18288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04752B46-F3B0-4FEF-BF96-7AC7D562CBE5}"/>
                  </a:ext>
                </a:extLst>
              </p:cNvPr>
              <p:cNvSpPr/>
              <p:nvPr/>
            </p:nvSpPr>
            <p:spPr>
              <a:xfrm flipH="1" flipV="1">
                <a:off x="9341228" y="2524237"/>
                <a:ext cx="446152" cy="44615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171A18C0-7D21-4DC2-B0E8-2293F370B8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8948802" y="2366054"/>
                <a:ext cx="588108" cy="873519"/>
              </a:xfrm>
              <a:prstGeom prst="rect">
                <a:avLst/>
              </a:prstGeom>
            </p:spPr>
          </p:pic>
        </p:grp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1576E92-93D5-4390-A7BC-F4FBEF40FEC7}"/>
                </a:ext>
              </a:extLst>
            </p:cNvPr>
            <p:cNvCxnSpPr>
              <a:cxnSpLocks/>
            </p:cNvCxnSpPr>
            <p:nvPr/>
          </p:nvCxnSpPr>
          <p:spPr>
            <a:xfrm>
              <a:off x="8160159" y="2630179"/>
              <a:ext cx="161516" cy="11421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CDFEDCB6-0532-4AF8-96F7-47468DC08C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40917" y="2533650"/>
              <a:ext cx="72071" cy="105414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03A9EC79-E28D-4902-8F08-3C60585EFF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0918" y="2535558"/>
              <a:ext cx="149653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7BCB876D-EC57-4A20-8317-C067EF7D8D9A}"/>
                </a:ext>
              </a:extLst>
            </p:cNvPr>
            <p:cNvCxnSpPr>
              <a:cxnSpLocks/>
            </p:cNvCxnSpPr>
            <p:nvPr/>
          </p:nvCxnSpPr>
          <p:spPr>
            <a:xfrm>
              <a:off x="8317553" y="2426255"/>
              <a:ext cx="71644" cy="116142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4BAC5B02-B201-4E82-9967-2B4A39F1B79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12988" y="2427541"/>
              <a:ext cx="262678" cy="401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DF53C93-1847-4D30-918E-0C9AC1C7AE9E}"/>
              </a:ext>
            </a:extLst>
          </p:cNvPr>
          <p:cNvGrpSpPr/>
          <p:nvPr/>
        </p:nvGrpSpPr>
        <p:grpSpPr>
          <a:xfrm>
            <a:off x="9885761" y="1818964"/>
            <a:ext cx="1972676" cy="1622612"/>
            <a:chOff x="7111977" y="2260929"/>
            <a:chExt cx="1972676" cy="1622612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E0BD7F57-4C3E-4AA1-BD6C-788265CFBC7B}"/>
                </a:ext>
              </a:extLst>
            </p:cNvPr>
            <p:cNvGrpSpPr/>
            <p:nvPr/>
          </p:nvGrpSpPr>
          <p:grpSpPr>
            <a:xfrm>
              <a:off x="7111977" y="2260929"/>
              <a:ext cx="1972676" cy="1622612"/>
              <a:chOff x="7780995" y="1962150"/>
              <a:chExt cx="3566619" cy="2933700"/>
            </a:xfrm>
          </p:grpSpPr>
          <p:pic>
            <p:nvPicPr>
              <p:cNvPr id="76" name="Picture 6" descr="Computer desktop PC PNG">
                <a:extLst>
                  <a:ext uri="{FF2B5EF4-FFF2-40B4-BE49-F238E27FC236}">
                    <a16:creationId xmlns:a16="http://schemas.microsoft.com/office/drawing/2014/main" id="{3CFB3328-946A-479B-AB64-57D34F267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80995" y="1962150"/>
                <a:ext cx="3566619" cy="2933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756AAA05-1EBC-428A-AE8A-1194B5B886AD}"/>
                  </a:ext>
                </a:extLst>
              </p:cNvPr>
              <p:cNvSpPr/>
              <p:nvPr/>
            </p:nvSpPr>
            <p:spPr>
              <a:xfrm>
                <a:off x="7905559" y="2111518"/>
                <a:ext cx="3317489" cy="18288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BCDFD473-12DE-48FA-98AC-71471587C1BF}"/>
                  </a:ext>
                </a:extLst>
              </p:cNvPr>
              <p:cNvSpPr/>
              <p:nvPr/>
            </p:nvSpPr>
            <p:spPr>
              <a:xfrm flipH="1" flipV="1">
                <a:off x="9341228" y="2524237"/>
                <a:ext cx="446152" cy="44615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3C0B8670-2190-471A-86C9-44B0010DD3E7}"/>
                </a:ext>
              </a:extLst>
            </p:cNvPr>
            <p:cNvCxnSpPr>
              <a:cxnSpLocks/>
            </p:cNvCxnSpPr>
            <p:nvPr/>
          </p:nvCxnSpPr>
          <p:spPr>
            <a:xfrm>
              <a:off x="8160159" y="2630179"/>
              <a:ext cx="161516" cy="11421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57D1423F-7C48-401F-BA1D-2EF6CC2EE3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40917" y="2533650"/>
              <a:ext cx="72071" cy="105414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D7E6A79C-4F8F-4153-888A-3D33A87146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0918" y="2535558"/>
              <a:ext cx="149653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06DD603A-BC3C-4A2B-9AD2-9A850B73C56B}"/>
                </a:ext>
              </a:extLst>
            </p:cNvPr>
            <p:cNvCxnSpPr>
              <a:cxnSpLocks/>
            </p:cNvCxnSpPr>
            <p:nvPr/>
          </p:nvCxnSpPr>
          <p:spPr>
            <a:xfrm>
              <a:off x="8317553" y="2426255"/>
              <a:ext cx="71644" cy="116142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DFD8D94D-4777-493D-B414-0FE8BF66C4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12988" y="2427541"/>
              <a:ext cx="262678" cy="401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E5EF8723-DA53-4124-8321-D6CBE5939CFE}"/>
              </a:ext>
            </a:extLst>
          </p:cNvPr>
          <p:cNvSpPr txBox="1"/>
          <p:nvPr/>
        </p:nvSpPr>
        <p:spPr>
          <a:xfrm>
            <a:off x="7467317" y="3962259"/>
            <a:ext cx="2093827" cy="49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하나 L" panose="02020603020101020101" pitchFamily="18" charset="-127"/>
                <a:ea typeface="하나 L" panose="02020603020101020101" pitchFamily="18" charset="-127"/>
              </a:rPr>
              <a:t>Initial Reward : </a:t>
            </a:r>
            <a:r>
              <a:rPr lang="en-US" altLang="ko-KR" sz="2000" b="1" dirty="0">
                <a:solidFill>
                  <a:srgbClr val="0D13FB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R++</a:t>
            </a:r>
            <a:endParaRPr lang="ko-KR" altLang="en-US" sz="2000" b="1" dirty="0">
              <a:solidFill>
                <a:srgbClr val="0D13FB"/>
              </a:solidFill>
            </a:endParaRP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7EDD3902-1BA5-4B1D-BC9C-FAFADA0BE1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1164" y="2096894"/>
            <a:ext cx="334729" cy="48313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7CA6432-B44C-418C-A7F1-478E53BE81A7}"/>
              </a:ext>
            </a:extLst>
          </p:cNvPr>
          <p:cNvSpPr/>
          <p:nvPr/>
        </p:nvSpPr>
        <p:spPr>
          <a:xfrm>
            <a:off x="7890977" y="2583714"/>
            <a:ext cx="1167828" cy="257686"/>
          </a:xfrm>
          <a:prstGeom prst="rect">
            <a:avLst/>
          </a:prstGeom>
          <a:solidFill>
            <a:srgbClr val="0D13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하나 L" panose="02020603020101020101" pitchFamily="18" charset="-127"/>
                <a:ea typeface="하나 L" panose="02020603020101020101" pitchFamily="18" charset="-127"/>
              </a:rPr>
              <a:t>Success, 7s</a:t>
            </a:r>
            <a:endParaRPr lang="ko-KR" altLang="en-US" sz="1400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1596E94-2FBF-425F-A587-E53620031A6A}"/>
              </a:ext>
            </a:extLst>
          </p:cNvPr>
          <p:cNvSpPr/>
          <p:nvPr/>
        </p:nvSpPr>
        <p:spPr>
          <a:xfrm>
            <a:off x="10301686" y="2586321"/>
            <a:ext cx="1167828" cy="257686"/>
          </a:xfrm>
          <a:prstGeom prst="rect">
            <a:avLst/>
          </a:prstGeom>
          <a:solidFill>
            <a:srgbClr val="0D13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하나 L" panose="02020603020101020101" pitchFamily="18" charset="-127"/>
                <a:ea typeface="하나 L" panose="02020603020101020101" pitchFamily="18" charset="-127"/>
              </a:rPr>
              <a:t>Success, 3s</a:t>
            </a:r>
            <a:endParaRPr lang="ko-KR" altLang="en-US" sz="1400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64A5E8-DE67-47D7-9AB4-87669D61E910}"/>
              </a:ext>
            </a:extLst>
          </p:cNvPr>
          <p:cNvSpPr txBox="1"/>
          <p:nvPr/>
        </p:nvSpPr>
        <p:spPr>
          <a:xfrm>
            <a:off x="9885761" y="3944759"/>
            <a:ext cx="1972675" cy="49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하나 L" panose="02020603020101020101" pitchFamily="18" charset="-127"/>
                <a:ea typeface="하나 L" panose="02020603020101020101" pitchFamily="18" charset="-127"/>
              </a:rPr>
              <a:t>Initial Reward : </a:t>
            </a:r>
            <a:r>
              <a:rPr lang="en-US" altLang="ko-KR" sz="2000" b="1">
                <a:solidFill>
                  <a:srgbClr val="0D13FB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R++</a:t>
            </a:r>
            <a:endParaRPr lang="ko-KR" altLang="en-US" sz="2000" b="1" dirty="0">
              <a:solidFill>
                <a:srgbClr val="0D13FB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D40B0D-7AC3-487D-B0D7-1BBDFA7FA5C4}"/>
              </a:ext>
            </a:extLst>
          </p:cNvPr>
          <p:cNvSpPr txBox="1"/>
          <p:nvPr/>
        </p:nvSpPr>
        <p:spPr>
          <a:xfrm>
            <a:off x="7619293" y="4952910"/>
            <a:ext cx="1807881" cy="49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하나 L" panose="02020603020101020101" pitchFamily="18" charset="-127"/>
                <a:ea typeface="하나 L" panose="02020603020101020101" pitchFamily="18" charset="-127"/>
              </a:rPr>
              <a:t>Final Reward : </a:t>
            </a:r>
            <a:r>
              <a:rPr lang="en-US" altLang="ko-KR" sz="2000" b="1" dirty="0">
                <a:solidFill>
                  <a:srgbClr val="FF0000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R+</a:t>
            </a:r>
            <a:endParaRPr lang="ko-KR" altLang="en-US" sz="2000" b="1" dirty="0">
              <a:solidFill>
                <a:srgbClr val="0D13FB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D304E42-69D3-4C69-9F43-81BEADF7CE5F}"/>
              </a:ext>
            </a:extLst>
          </p:cNvPr>
          <p:cNvSpPr txBox="1"/>
          <p:nvPr/>
        </p:nvSpPr>
        <p:spPr>
          <a:xfrm>
            <a:off x="9885761" y="4943945"/>
            <a:ext cx="1972675" cy="49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하나 L" panose="02020603020101020101" pitchFamily="18" charset="-127"/>
                <a:ea typeface="하나 L" panose="02020603020101020101" pitchFamily="18" charset="-127"/>
              </a:rPr>
              <a:t>Final Reward : </a:t>
            </a:r>
            <a:r>
              <a:rPr lang="en-US" altLang="ko-KR" sz="2000" b="1">
                <a:solidFill>
                  <a:srgbClr val="0D13FB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R++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BA59B32-422D-49FB-BA31-77C61605206C}"/>
              </a:ext>
            </a:extLst>
          </p:cNvPr>
          <p:cNvSpPr/>
          <p:nvPr/>
        </p:nvSpPr>
        <p:spPr>
          <a:xfrm>
            <a:off x="1316085" y="5746774"/>
            <a:ext cx="1216053" cy="37462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하나 L" panose="02020603020101020101" pitchFamily="18" charset="-127"/>
                <a:ea typeface="하나 L" panose="02020603020101020101" pitchFamily="18" charset="-127"/>
              </a:rPr>
              <a:t>Final Reward 1</a:t>
            </a:r>
            <a:endParaRPr lang="ko-KR" altLang="en-US" sz="1200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9AC95FE-BC4F-49D8-895F-52C6E53198F3}"/>
              </a:ext>
            </a:extLst>
          </p:cNvPr>
          <p:cNvSpPr/>
          <p:nvPr/>
        </p:nvSpPr>
        <p:spPr>
          <a:xfrm>
            <a:off x="4712996" y="5746774"/>
            <a:ext cx="1216053" cy="37462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하나 L" panose="02020603020101020101" pitchFamily="18" charset="-127"/>
                <a:ea typeface="하나 L" panose="02020603020101020101" pitchFamily="18" charset="-127"/>
              </a:rPr>
              <a:t>Final </a:t>
            </a:r>
            <a:r>
              <a:rPr lang="en-US" altLang="ko-KR" sz="1200">
                <a:latin typeface="하나 L" panose="02020603020101020101" pitchFamily="18" charset="-127"/>
                <a:ea typeface="하나 L" panose="02020603020101020101" pitchFamily="18" charset="-127"/>
              </a:rPr>
              <a:t>Reward 2</a:t>
            </a:r>
            <a:endParaRPr lang="ko-KR" altLang="en-US" sz="1200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FC680ED6-4CA8-43F2-B797-8589A563B52C}"/>
              </a:ext>
            </a:extLst>
          </p:cNvPr>
          <p:cNvSpPr/>
          <p:nvPr/>
        </p:nvSpPr>
        <p:spPr>
          <a:xfrm>
            <a:off x="8316840" y="4551511"/>
            <a:ext cx="382602" cy="417871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화살표: 아래쪽 57">
            <a:extLst>
              <a:ext uri="{FF2B5EF4-FFF2-40B4-BE49-F238E27FC236}">
                <a16:creationId xmlns:a16="http://schemas.microsoft.com/office/drawing/2014/main" id="{8225634A-2ED5-4AA3-BCBA-653CF9AA504E}"/>
              </a:ext>
            </a:extLst>
          </p:cNvPr>
          <p:cNvSpPr/>
          <p:nvPr/>
        </p:nvSpPr>
        <p:spPr>
          <a:xfrm>
            <a:off x="10736051" y="4542502"/>
            <a:ext cx="382602" cy="417871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CD27A06-B71D-4C2E-AAE9-0EFF1EFE8B92}"/>
              </a:ext>
            </a:extLst>
          </p:cNvPr>
          <p:cNvSpPr txBox="1"/>
          <p:nvPr/>
        </p:nvSpPr>
        <p:spPr>
          <a:xfrm>
            <a:off x="7250045" y="5490117"/>
            <a:ext cx="4826475" cy="1157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base">
              <a:lnSpc>
                <a:spcPct val="150000"/>
              </a:lnSpc>
              <a:buNone/>
            </a:pPr>
            <a:r>
              <a:rPr lang="en-US" altLang="ko-KR" sz="1600" dirty="0">
                <a:latin typeface="하나 L" panose="02020603020101020101" pitchFamily="18" charset="-127"/>
                <a:ea typeface="하나 L" panose="02020603020101020101" pitchFamily="18" charset="-127"/>
              </a:rPr>
              <a:t> → opponent</a:t>
            </a:r>
            <a:r>
              <a:rPr lang="ko-KR" altLang="en-US" sz="1600" dirty="0">
                <a:latin typeface="하나 L" panose="02020603020101020101" pitchFamily="18" charset="-127"/>
                <a:ea typeface="하나 L" panose="02020603020101020101" pitchFamily="18" charset="-127"/>
              </a:rPr>
              <a:t>가 </a:t>
            </a:r>
            <a:r>
              <a:rPr lang="en-US" altLang="ko-KR" sz="1600" dirty="0">
                <a:latin typeface="하나 L" panose="02020603020101020101" pitchFamily="18" charset="-127"/>
                <a:ea typeface="하나 L" panose="02020603020101020101" pitchFamily="18" charset="-127"/>
              </a:rPr>
              <a:t>target</a:t>
            </a:r>
            <a:r>
              <a:rPr lang="ko-KR" altLang="en-US" sz="1600" dirty="0">
                <a:latin typeface="하나 L" panose="02020603020101020101" pitchFamily="18" charset="-127"/>
                <a:ea typeface="하나 L" panose="02020603020101020101" pitchFamily="18" charset="-127"/>
              </a:rPr>
              <a:t>을 클릭하는 데  걸린 시간 및 </a:t>
            </a:r>
            <a:endParaRPr lang="en-US" altLang="ko-KR" sz="1600" dirty="0">
              <a:latin typeface="하나 L" panose="02020603020101020101" pitchFamily="18" charset="-127"/>
              <a:ea typeface="하나 L" panose="02020603020101020101" pitchFamily="18" charset="-127"/>
            </a:endParaRPr>
          </a:p>
          <a:p>
            <a:pPr marL="0" indent="0" fontAlgn="base">
              <a:lnSpc>
                <a:spcPct val="150000"/>
              </a:lnSpc>
              <a:buNone/>
            </a:pPr>
            <a:r>
              <a:rPr lang="en-US" altLang="ko-KR" sz="1600" dirty="0">
                <a:latin typeface="하나 L" panose="02020603020101020101" pitchFamily="18" charset="-127"/>
                <a:ea typeface="하나 L" panose="02020603020101020101" pitchFamily="18" charset="-127"/>
              </a:rPr>
              <a:t>     </a:t>
            </a:r>
            <a:r>
              <a:rPr lang="ko-KR" altLang="en-US" sz="1600" dirty="0">
                <a:latin typeface="하나 L" panose="02020603020101020101" pitchFamily="18" charset="-127"/>
                <a:ea typeface="하나 L" panose="02020603020101020101" pitchFamily="18" charset="-127"/>
              </a:rPr>
              <a:t>클릭 성공 여부를 함께 고려해서 </a:t>
            </a:r>
            <a:r>
              <a:rPr lang="ko-KR" altLang="en-US" sz="1600" b="1" dirty="0">
                <a:latin typeface="하나 L" panose="02020603020101020101" pitchFamily="18" charset="-127"/>
                <a:ea typeface="하나 L" panose="02020603020101020101" pitchFamily="18" charset="-127"/>
              </a:rPr>
              <a:t>다시 계산</a:t>
            </a:r>
            <a:r>
              <a:rPr lang="ko-KR" altLang="en-US" sz="1600" dirty="0">
                <a:latin typeface="하나 L" panose="02020603020101020101" pitchFamily="18" charset="-127"/>
                <a:ea typeface="하나 L" panose="02020603020101020101" pitchFamily="18" charset="-127"/>
              </a:rPr>
              <a:t>한 </a:t>
            </a:r>
            <a:r>
              <a:rPr lang="ko-KR" altLang="en-US" sz="1600" b="1" dirty="0">
                <a:latin typeface="하나 L" panose="02020603020101020101" pitchFamily="18" charset="-127"/>
                <a:ea typeface="하나 L" panose="02020603020101020101" pitchFamily="18" charset="-127"/>
              </a:rPr>
              <a:t>최종</a:t>
            </a:r>
            <a:r>
              <a:rPr lang="en-US" altLang="ko-KR" sz="1600" b="1" dirty="0">
                <a:latin typeface="하나 L" panose="02020603020101020101" pitchFamily="18" charset="-127"/>
                <a:ea typeface="하나 L" panose="02020603020101020101" pitchFamily="18" charset="-127"/>
              </a:rPr>
              <a:t> </a:t>
            </a:r>
          </a:p>
          <a:p>
            <a:pPr marL="0" indent="0" fontAlgn="base">
              <a:lnSpc>
                <a:spcPct val="150000"/>
              </a:lnSpc>
              <a:buNone/>
            </a:pPr>
            <a:r>
              <a:rPr lang="en-US" altLang="ko-KR" sz="1600" b="1" dirty="0">
                <a:latin typeface="하나 L" panose="02020603020101020101" pitchFamily="18" charset="-127"/>
                <a:ea typeface="하나 L" panose="02020603020101020101" pitchFamily="18" charset="-127"/>
              </a:rPr>
              <a:t>     Reward</a:t>
            </a:r>
            <a:r>
              <a:rPr lang="ko-KR" altLang="en-US" sz="1600" b="1" dirty="0">
                <a:latin typeface="하나 L" panose="02020603020101020101" pitchFamily="18" charset="-127"/>
                <a:ea typeface="하나 L" panose="02020603020101020101" pitchFamily="18" charset="-127"/>
              </a:rPr>
              <a:t>를 기준</a:t>
            </a:r>
            <a:r>
              <a:rPr lang="ko-KR" altLang="en-US" sz="1600" dirty="0">
                <a:latin typeface="하나 L" panose="02020603020101020101" pitchFamily="18" charset="-127"/>
                <a:ea typeface="하나 L" panose="02020603020101020101" pitchFamily="18" charset="-127"/>
              </a:rPr>
              <a:t>으로 각 </a:t>
            </a:r>
            <a:r>
              <a:rPr lang="en-US" altLang="ko-KR" sz="1600" dirty="0">
                <a:latin typeface="하나 L" panose="02020603020101020101" pitchFamily="18" charset="-127"/>
                <a:ea typeface="하나 L" panose="02020603020101020101" pitchFamily="18" charset="-127"/>
              </a:rPr>
              <a:t>agent</a:t>
            </a:r>
            <a:r>
              <a:rPr lang="ko-KR" altLang="en-US" sz="1600" dirty="0">
                <a:latin typeface="하나 L" panose="02020603020101020101" pitchFamily="18" charset="-127"/>
                <a:ea typeface="하나 L" panose="02020603020101020101" pitchFamily="18" charset="-127"/>
              </a:rPr>
              <a:t>의 </a:t>
            </a:r>
            <a:r>
              <a:rPr lang="en-US" altLang="ko-KR" sz="1600" b="1" dirty="0">
                <a:latin typeface="하나 L" panose="02020603020101020101" pitchFamily="18" charset="-127"/>
                <a:ea typeface="하나 L" panose="02020603020101020101" pitchFamily="18" charset="-127"/>
              </a:rPr>
              <a:t>policy</a:t>
            </a:r>
            <a:r>
              <a:rPr lang="ko-KR" altLang="en-US" sz="1600" b="1" dirty="0">
                <a:latin typeface="하나 L" panose="02020603020101020101" pitchFamily="18" charset="-127"/>
                <a:ea typeface="하나 L" panose="02020603020101020101" pitchFamily="18" charset="-127"/>
              </a:rPr>
              <a:t>를 업데이트</a:t>
            </a:r>
            <a:endParaRPr lang="en-US" altLang="ko-KR" sz="1600" b="1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61" name="내용 개체 틀 2">
            <a:extLst>
              <a:ext uri="{FF2B5EF4-FFF2-40B4-BE49-F238E27FC236}">
                <a16:creationId xmlns:a16="http://schemas.microsoft.com/office/drawing/2014/main" id="{5A882D3B-5935-4D97-8F47-82F6BDA5B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5261" y="512227"/>
            <a:ext cx="7536692" cy="400737"/>
          </a:xfrm>
        </p:spPr>
        <p:txBody>
          <a:bodyPr>
            <a:normAutofit lnSpcReduction="10000"/>
          </a:bodyPr>
          <a:lstStyle/>
          <a:p>
            <a:pPr marL="0" indent="0" fontAlgn="base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(1) </a:t>
            </a:r>
            <a:r>
              <a:rPr lang="ko-KR" altLang="en-US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적대적 강화학습 환경 구축</a:t>
            </a:r>
            <a:endParaRPr lang="en-US" altLang="ko-KR" sz="2400" b="1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40407B4-3810-4BC0-BD32-F0EAA7E99243}"/>
              </a:ext>
            </a:extLst>
          </p:cNvPr>
          <p:cNvSpPr txBox="1"/>
          <p:nvPr/>
        </p:nvSpPr>
        <p:spPr>
          <a:xfrm>
            <a:off x="7550045" y="3495315"/>
            <a:ext cx="1883226" cy="417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하나 L" panose="02020603020101020101" pitchFamily="18" charset="-127"/>
                <a:ea typeface="하나 L" panose="02020603020101020101" pitchFamily="18" charset="-127"/>
              </a:rPr>
              <a:t>Agent 1</a:t>
            </a:r>
            <a:endParaRPr lang="ko-KR" altLang="en-US" sz="2000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0CC4205-73A0-41F8-9C4E-4DFC69EC7B22}"/>
              </a:ext>
            </a:extLst>
          </p:cNvPr>
          <p:cNvSpPr txBox="1"/>
          <p:nvPr/>
        </p:nvSpPr>
        <p:spPr>
          <a:xfrm>
            <a:off x="9954657" y="3495314"/>
            <a:ext cx="1883226" cy="417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하나 L" panose="02020603020101020101" pitchFamily="18" charset="-127"/>
                <a:ea typeface="하나 L" panose="02020603020101020101" pitchFamily="18" charset="-127"/>
              </a:rPr>
              <a:t>Agent 2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72651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A6453F2-13D8-4FC1-8366-7BD0F06123F6}"/>
              </a:ext>
            </a:extLst>
          </p:cNvPr>
          <p:cNvGrpSpPr/>
          <p:nvPr/>
        </p:nvGrpSpPr>
        <p:grpSpPr>
          <a:xfrm>
            <a:off x="409637" y="296723"/>
            <a:ext cx="906448" cy="880936"/>
            <a:chOff x="638237" y="449123"/>
            <a:chExt cx="906448" cy="8809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15374CA-8907-453F-ACA5-6552CA18D245}"/>
                </a:ext>
              </a:extLst>
            </p:cNvPr>
            <p:cNvGrpSpPr/>
            <p:nvPr/>
          </p:nvGrpSpPr>
          <p:grpSpPr>
            <a:xfrm>
              <a:off x="638237" y="449123"/>
              <a:ext cx="880936" cy="880936"/>
              <a:chOff x="638237" y="449123"/>
              <a:chExt cx="880936" cy="88093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83CED4C-BCDE-4CC3-A59E-06ABD1D54D22}"/>
                  </a:ext>
                </a:extLst>
              </p:cNvPr>
              <p:cNvSpPr/>
              <p:nvPr/>
            </p:nvSpPr>
            <p:spPr>
              <a:xfrm>
                <a:off x="638237" y="449123"/>
                <a:ext cx="880936" cy="880936"/>
              </a:xfrm>
              <a:prstGeom prst="ellipse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B7E3F997-6D1E-407E-990E-BFA3AF40BFE6}"/>
                  </a:ext>
                </a:extLst>
              </p:cNvPr>
              <p:cNvSpPr/>
              <p:nvPr/>
            </p:nvSpPr>
            <p:spPr>
              <a:xfrm>
                <a:off x="687413" y="489569"/>
                <a:ext cx="792000" cy="79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1DEAEB9D-AFC5-4209-AEE9-D6998D654ADA}"/>
                  </a:ext>
                </a:extLst>
              </p:cNvPr>
              <p:cNvSpPr/>
              <p:nvPr/>
            </p:nvSpPr>
            <p:spPr>
              <a:xfrm>
                <a:off x="726105" y="522906"/>
                <a:ext cx="720000" cy="720000"/>
              </a:xfrm>
              <a:prstGeom prst="ellipse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FC91C8-2C15-4407-AC77-61A0ABAF86E6}"/>
                </a:ext>
              </a:extLst>
            </p:cNvPr>
            <p:cNvSpPr txBox="1"/>
            <p:nvPr/>
          </p:nvSpPr>
          <p:spPr>
            <a:xfrm>
              <a:off x="663750" y="576222"/>
              <a:ext cx="88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하나 M" panose="02020603020101020101" pitchFamily="18" charset="-127"/>
                  <a:ea typeface="하나 M" panose="02020603020101020101" pitchFamily="18" charset="-127"/>
                </a:rPr>
                <a:t>03</a:t>
              </a:r>
              <a:endParaRPr lang="ko-KR" altLang="en-US" sz="3200" dirty="0">
                <a:solidFill>
                  <a:schemeClr val="bg1"/>
                </a:solidFill>
                <a:latin typeface="하나 M" panose="02020603020101020101" pitchFamily="18" charset="-127"/>
                <a:ea typeface="하나 M" panose="02020603020101020101" pitchFamily="18" charset="-127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5164E97-22BE-4E31-878A-C8D12AAECAAA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850105" y="0"/>
            <a:ext cx="0" cy="296723"/>
          </a:xfrm>
          <a:prstGeom prst="line">
            <a:avLst/>
          </a:prstGeom>
          <a:ln w="60325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6ACEE52-08B8-4E20-8E05-446AF6B251AF}"/>
              </a:ext>
            </a:extLst>
          </p:cNvPr>
          <p:cNvSpPr txBox="1"/>
          <p:nvPr/>
        </p:nvSpPr>
        <p:spPr>
          <a:xfrm>
            <a:off x="497505" y="1304758"/>
            <a:ext cx="4775180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000" b="1" dirty="0">
                <a:latin typeface="하나 L" panose="02020603020101020101" pitchFamily="18" charset="-127"/>
                <a:ea typeface="하나 L" panose="02020603020101020101" pitchFamily="18" charset="-127"/>
              </a:rPr>
              <a:t>② Reward = Click Reward – Motor Effort</a:t>
            </a:r>
            <a:endParaRPr lang="ko-KR" altLang="en-US" sz="2000" b="1" dirty="0"/>
          </a:p>
        </p:txBody>
      </p:sp>
      <p:sp>
        <p:nvSpPr>
          <p:cNvPr id="61" name="내용 개체 틀 2">
            <a:extLst>
              <a:ext uri="{FF2B5EF4-FFF2-40B4-BE49-F238E27FC236}">
                <a16:creationId xmlns:a16="http://schemas.microsoft.com/office/drawing/2014/main" id="{5A882D3B-5935-4D97-8F47-82F6BDA5B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5261" y="512227"/>
            <a:ext cx="7536692" cy="400737"/>
          </a:xfrm>
        </p:spPr>
        <p:txBody>
          <a:bodyPr>
            <a:normAutofit lnSpcReduction="10000"/>
          </a:bodyPr>
          <a:lstStyle/>
          <a:p>
            <a:pPr marL="0" indent="0" fontAlgn="base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(1) </a:t>
            </a:r>
            <a:r>
              <a:rPr lang="ko-KR" altLang="en-US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적대적 강화학습 환경 구축</a:t>
            </a:r>
            <a:endParaRPr lang="en-US" altLang="ko-KR" sz="2400" b="1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AE0AE719-E425-49A1-ACE3-6C5F62E1D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478009"/>
              </p:ext>
            </p:extLst>
          </p:nvPr>
        </p:nvGraphicFramePr>
        <p:xfrm>
          <a:off x="597386" y="2033906"/>
          <a:ext cx="11317245" cy="4400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9550">
                  <a:extLst>
                    <a:ext uri="{9D8B030D-6E8A-4147-A177-3AD203B41FA5}">
                      <a16:colId xmlns:a16="http://schemas.microsoft.com/office/drawing/2014/main" val="1233026924"/>
                    </a:ext>
                  </a:extLst>
                </a:gridCol>
                <a:gridCol w="1801368">
                  <a:extLst>
                    <a:ext uri="{9D8B030D-6E8A-4147-A177-3AD203B41FA5}">
                      <a16:colId xmlns:a16="http://schemas.microsoft.com/office/drawing/2014/main" val="3297146974"/>
                    </a:ext>
                  </a:extLst>
                </a:gridCol>
                <a:gridCol w="2276856">
                  <a:extLst>
                    <a:ext uri="{9D8B030D-6E8A-4147-A177-3AD203B41FA5}">
                      <a16:colId xmlns:a16="http://schemas.microsoft.com/office/drawing/2014/main" val="1350202831"/>
                    </a:ext>
                  </a:extLst>
                </a:gridCol>
                <a:gridCol w="4919471">
                  <a:extLst>
                    <a:ext uri="{9D8B030D-6E8A-4147-A177-3AD203B41FA5}">
                      <a16:colId xmlns:a16="http://schemas.microsoft.com/office/drawing/2014/main" val="3920135705"/>
                    </a:ext>
                  </a:extLst>
                </a:gridCol>
              </a:tblGrid>
              <a:tr h="6281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하나 L" panose="02020603020101020101" pitchFamily="18" charset="-127"/>
                          <a:ea typeface="하나 L" panose="02020603020101020101" pitchFamily="18" charset="-127"/>
                        </a:rPr>
                        <a:t>Case</a:t>
                      </a:r>
                      <a:endParaRPr lang="ko-KR" altLang="en-US" dirty="0">
                        <a:latin typeface="하나 L" panose="02020603020101020101" pitchFamily="18" charset="-127"/>
                        <a:ea typeface="하나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하나 L" panose="02020603020101020101" pitchFamily="18" charset="-127"/>
                          <a:ea typeface="하나 L" panose="02020603020101020101" pitchFamily="18" charset="-127"/>
                        </a:rPr>
                        <a:t>Click Reward</a:t>
                      </a:r>
                      <a:endParaRPr lang="ko-KR" altLang="en-US" dirty="0">
                        <a:latin typeface="하나 L" panose="02020603020101020101" pitchFamily="18" charset="-127"/>
                        <a:ea typeface="하나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하나 L" panose="02020603020101020101" pitchFamily="18" charset="-127"/>
                          <a:ea typeface="하나 L" panose="02020603020101020101" pitchFamily="18" charset="-127"/>
                        </a:rPr>
                        <a:t>Motor Effort</a:t>
                      </a:r>
                      <a:endParaRPr lang="ko-KR" altLang="en-US" dirty="0">
                        <a:latin typeface="하나 L" panose="02020603020101020101" pitchFamily="18" charset="-127"/>
                        <a:ea typeface="하나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하나 L" panose="02020603020101020101" pitchFamily="18" charset="-127"/>
                          <a:ea typeface="하나 L" panose="02020603020101020101" pitchFamily="18" charset="-127"/>
                        </a:rPr>
                        <a:t>Example</a:t>
                      </a:r>
                      <a:endParaRPr lang="ko-KR" altLang="en-US" dirty="0">
                        <a:latin typeface="하나 L" panose="02020603020101020101" pitchFamily="18" charset="-127"/>
                        <a:ea typeface="하나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4698067"/>
                  </a:ext>
                </a:extLst>
              </a:tr>
              <a:tr h="94301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하나 L" panose="02020603020101020101" pitchFamily="18" charset="-127"/>
                          <a:ea typeface="하나 L" panose="02020603020101020101" pitchFamily="18" charset="-127"/>
                        </a:rPr>
                        <a:t>Case 1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1" dirty="0">
                          <a:latin typeface="하나 L" panose="02020603020101020101" pitchFamily="18" charset="-127"/>
                          <a:ea typeface="하나 L" panose="02020603020101020101" pitchFamily="18" charset="-127"/>
                        </a:rPr>
                        <a:t>(Click </a:t>
                      </a:r>
                      <a:r>
                        <a:rPr lang="ko-KR" altLang="en-US" b="1" dirty="0">
                          <a:latin typeface="하나 L" panose="02020603020101020101" pitchFamily="18" charset="-127"/>
                          <a:ea typeface="하나 L" panose="02020603020101020101" pitchFamily="18" charset="-127"/>
                        </a:rPr>
                        <a:t>시도 이전</a:t>
                      </a:r>
                      <a:r>
                        <a:rPr lang="en-US" altLang="ko-KR" b="1" dirty="0">
                          <a:latin typeface="하나 L" panose="02020603020101020101" pitchFamily="18" charset="-127"/>
                          <a:ea typeface="하나 L" panose="02020603020101020101" pitchFamily="18" charset="-127"/>
                        </a:rPr>
                        <a:t>)</a:t>
                      </a:r>
                      <a:endParaRPr lang="ko-KR" altLang="en-US" b="1" dirty="0">
                        <a:latin typeface="하나 L" panose="02020603020101020101" pitchFamily="18" charset="-127"/>
                        <a:ea typeface="하나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하나 L" panose="02020603020101020101" pitchFamily="18" charset="-127"/>
                          <a:ea typeface="하나 L" panose="02020603020101020101" pitchFamily="18" charset="-127"/>
                        </a:rPr>
                        <a:t>0</a:t>
                      </a:r>
                      <a:endParaRPr lang="ko-KR" altLang="en-US" sz="3200" dirty="0">
                        <a:latin typeface="하나 L" panose="02020603020101020101" pitchFamily="18" charset="-127"/>
                        <a:ea typeface="하나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하나 L" panose="02020603020101020101" pitchFamily="18" charset="-127"/>
                        <a:ea typeface="하나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하나 L" panose="02020603020101020101" pitchFamily="18" charset="-127"/>
                          <a:ea typeface="하나 L" panose="02020603020101020101" pitchFamily="18" charset="-127"/>
                        </a:rPr>
                        <a:t>-</a:t>
                      </a:r>
                      <a:endParaRPr lang="ko-KR" altLang="en-US" dirty="0">
                        <a:latin typeface="하나 L" panose="02020603020101020101" pitchFamily="18" charset="-127"/>
                        <a:ea typeface="하나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7934617"/>
                  </a:ext>
                </a:extLst>
              </a:tr>
              <a:tr h="94301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하나 L" panose="02020603020101020101" pitchFamily="18" charset="-127"/>
                          <a:ea typeface="하나 L" panose="02020603020101020101" pitchFamily="18" charset="-127"/>
                        </a:rPr>
                        <a:t>Case 2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1" dirty="0">
                          <a:latin typeface="하나 L" panose="02020603020101020101" pitchFamily="18" charset="-127"/>
                          <a:ea typeface="하나 L" panose="02020603020101020101" pitchFamily="18" charset="-127"/>
                        </a:rPr>
                        <a:t>(</a:t>
                      </a:r>
                      <a:r>
                        <a:rPr lang="ko-KR" altLang="en-US" b="1" dirty="0">
                          <a:latin typeface="하나 L" panose="02020603020101020101" pitchFamily="18" charset="-127"/>
                          <a:ea typeface="하나 L" panose="02020603020101020101" pitchFamily="18" charset="-127"/>
                        </a:rPr>
                        <a:t>빠르게 </a:t>
                      </a:r>
                      <a:r>
                        <a:rPr lang="en-US" altLang="ko-KR" b="1" dirty="0">
                          <a:latin typeface="하나 L" panose="02020603020101020101" pitchFamily="18" charset="-127"/>
                          <a:ea typeface="하나 L" panose="02020603020101020101" pitchFamily="18" charset="-127"/>
                        </a:rPr>
                        <a:t>Click</a:t>
                      </a:r>
                      <a:r>
                        <a:rPr lang="ko-KR" altLang="en-US" b="1" dirty="0">
                          <a:latin typeface="하나 L" panose="02020603020101020101" pitchFamily="18" charset="-127"/>
                          <a:ea typeface="하나 L" panose="02020603020101020101" pitchFamily="18" charset="-127"/>
                        </a:rPr>
                        <a:t> 성공</a:t>
                      </a:r>
                      <a:r>
                        <a:rPr lang="en-US" altLang="ko-KR" b="1" dirty="0">
                          <a:latin typeface="하나 L" panose="02020603020101020101" pitchFamily="18" charset="-127"/>
                          <a:ea typeface="하나 L" panose="02020603020101020101" pitchFamily="18" charset="-127"/>
                        </a:rPr>
                        <a:t>)</a:t>
                      </a:r>
                      <a:endParaRPr lang="ko-KR" altLang="en-US" b="1" dirty="0">
                        <a:latin typeface="하나 L" panose="02020603020101020101" pitchFamily="18" charset="-127"/>
                        <a:ea typeface="하나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하나 L" panose="02020603020101020101" pitchFamily="18" charset="-127"/>
                          <a:ea typeface="하나 L" panose="02020603020101020101" pitchFamily="18" charset="-127"/>
                        </a:rPr>
                        <a:t>14</a:t>
                      </a:r>
                      <a:endParaRPr lang="ko-KR" altLang="en-US" sz="3200" dirty="0">
                        <a:latin typeface="하나 L" panose="02020603020101020101" pitchFamily="18" charset="-127"/>
                        <a:ea typeface="하나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하나 L" panose="02020603020101020101" pitchFamily="18" charset="-127"/>
                        <a:ea typeface="하나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하나 L" panose="02020603020101020101" pitchFamily="18" charset="-127"/>
                          <a:ea typeface="하나 L" panose="02020603020101020101" pitchFamily="18" charset="-127"/>
                        </a:rPr>
                        <a:t>상대보다 먼저 클릭해서 성공한 경우</a:t>
                      </a:r>
                      <a:r>
                        <a:rPr lang="en-US" altLang="ko-KR" dirty="0">
                          <a:latin typeface="하나 L" panose="02020603020101020101" pitchFamily="18" charset="-127"/>
                          <a:ea typeface="하나 L" panose="02020603020101020101" pitchFamily="18" charset="-127"/>
                        </a:rPr>
                        <a:t>,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하나 L" panose="02020603020101020101" pitchFamily="18" charset="-127"/>
                          <a:ea typeface="하나 L" panose="02020603020101020101" pitchFamily="18" charset="-127"/>
                        </a:rPr>
                        <a:t>상대가 먼저 실패한 후에 내가 성공한 경우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3173798"/>
                  </a:ext>
                </a:extLst>
              </a:tr>
              <a:tr h="94301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하나 L" panose="02020603020101020101" pitchFamily="18" charset="-127"/>
                          <a:ea typeface="하나 L" panose="02020603020101020101" pitchFamily="18" charset="-127"/>
                        </a:rPr>
                        <a:t>Case 3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1" dirty="0">
                          <a:latin typeface="하나 L" panose="02020603020101020101" pitchFamily="18" charset="-127"/>
                          <a:ea typeface="하나 L" panose="02020603020101020101" pitchFamily="18" charset="-127"/>
                        </a:rPr>
                        <a:t>(</a:t>
                      </a:r>
                      <a:r>
                        <a:rPr lang="ko-KR" altLang="en-US" b="1" dirty="0">
                          <a:latin typeface="하나 L" panose="02020603020101020101" pitchFamily="18" charset="-127"/>
                          <a:ea typeface="하나 L" panose="02020603020101020101" pitchFamily="18" charset="-127"/>
                        </a:rPr>
                        <a:t>늦게 </a:t>
                      </a:r>
                      <a:r>
                        <a:rPr lang="en-US" altLang="ko-KR" b="1" dirty="0">
                          <a:latin typeface="하나 L" panose="02020603020101020101" pitchFamily="18" charset="-127"/>
                          <a:ea typeface="하나 L" panose="02020603020101020101" pitchFamily="18" charset="-127"/>
                        </a:rPr>
                        <a:t>Click </a:t>
                      </a:r>
                      <a:r>
                        <a:rPr lang="ko-KR" altLang="en-US" b="1" dirty="0">
                          <a:latin typeface="하나 L" panose="02020603020101020101" pitchFamily="18" charset="-127"/>
                          <a:ea typeface="하나 L" panose="02020603020101020101" pitchFamily="18" charset="-127"/>
                        </a:rPr>
                        <a:t>성공</a:t>
                      </a:r>
                      <a:r>
                        <a:rPr lang="en-US" altLang="ko-KR" b="1" dirty="0">
                          <a:latin typeface="하나 L" panose="02020603020101020101" pitchFamily="18" charset="-127"/>
                          <a:ea typeface="하나 L" panose="02020603020101020101" pitchFamily="18" charset="-127"/>
                        </a:rPr>
                        <a:t>)</a:t>
                      </a:r>
                      <a:endParaRPr lang="ko-KR" altLang="en-US" b="1" dirty="0">
                        <a:latin typeface="하나 L" panose="02020603020101020101" pitchFamily="18" charset="-127"/>
                        <a:ea typeface="하나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하나 L" panose="02020603020101020101" pitchFamily="18" charset="-127"/>
                          <a:ea typeface="하나 L" panose="02020603020101020101" pitchFamily="18" charset="-127"/>
                        </a:rPr>
                        <a:t>9</a:t>
                      </a:r>
                      <a:endParaRPr lang="ko-KR" altLang="en-US" sz="3200" dirty="0">
                        <a:latin typeface="하나 L" panose="02020603020101020101" pitchFamily="18" charset="-127"/>
                        <a:ea typeface="하나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하나 L" panose="02020603020101020101" pitchFamily="18" charset="-127"/>
                        <a:ea typeface="하나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하나 L" panose="02020603020101020101" pitchFamily="18" charset="-127"/>
                          <a:ea typeface="하나 L" panose="02020603020101020101" pitchFamily="18" charset="-127"/>
                        </a:rPr>
                        <a:t>상대가 먼저 성공한 이후에 내가 성공한 경우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7651123"/>
                  </a:ext>
                </a:extLst>
              </a:tr>
              <a:tr h="94301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하나 L" panose="02020603020101020101" pitchFamily="18" charset="-127"/>
                          <a:ea typeface="하나 L" panose="02020603020101020101" pitchFamily="18" charset="-127"/>
                        </a:rPr>
                        <a:t>Case 4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1" dirty="0">
                          <a:latin typeface="하나 L" panose="02020603020101020101" pitchFamily="18" charset="-127"/>
                          <a:ea typeface="하나 L" panose="02020603020101020101" pitchFamily="18" charset="-127"/>
                        </a:rPr>
                        <a:t>(Click Fail)</a:t>
                      </a:r>
                      <a:endParaRPr lang="ko-KR" altLang="en-US" b="1" dirty="0">
                        <a:latin typeface="하나 L" panose="02020603020101020101" pitchFamily="18" charset="-127"/>
                        <a:ea typeface="하나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하나 L" panose="02020603020101020101" pitchFamily="18" charset="-127"/>
                          <a:ea typeface="하나 L" panose="02020603020101020101" pitchFamily="18" charset="-127"/>
                        </a:rPr>
                        <a:t>-1</a:t>
                      </a:r>
                      <a:endParaRPr lang="ko-KR" altLang="en-US" sz="3200" dirty="0">
                        <a:latin typeface="하나 L" panose="02020603020101020101" pitchFamily="18" charset="-127"/>
                        <a:ea typeface="하나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하나 L" panose="02020603020101020101" pitchFamily="18" charset="-127"/>
                        <a:ea typeface="하나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하나 L" panose="02020603020101020101" pitchFamily="18" charset="-127"/>
                          <a:ea typeface="하나 L" panose="02020603020101020101" pitchFamily="18" charset="-127"/>
                        </a:rPr>
                        <a:t>시점에 관계없이 클릭에 실패한 경우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8761281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19EDF9C9-7510-49C6-8AE4-44478FA15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696" y="2811097"/>
            <a:ext cx="2118062" cy="71195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C35EB70-6761-4E69-89F8-20ADC8BCF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696" y="3755203"/>
            <a:ext cx="2118062" cy="71195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F93E2E6-B3E5-493A-870A-0D2A4670F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696" y="4689713"/>
            <a:ext cx="2118062" cy="71195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58F3BED-5646-41D7-A6C2-F47214708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696" y="5633819"/>
            <a:ext cx="2118062" cy="71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3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A6453F2-13D8-4FC1-8366-7BD0F06123F6}"/>
              </a:ext>
            </a:extLst>
          </p:cNvPr>
          <p:cNvGrpSpPr/>
          <p:nvPr/>
        </p:nvGrpSpPr>
        <p:grpSpPr>
          <a:xfrm>
            <a:off x="409637" y="296723"/>
            <a:ext cx="906448" cy="880936"/>
            <a:chOff x="638237" y="449123"/>
            <a:chExt cx="906448" cy="8809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15374CA-8907-453F-ACA5-6552CA18D245}"/>
                </a:ext>
              </a:extLst>
            </p:cNvPr>
            <p:cNvGrpSpPr/>
            <p:nvPr/>
          </p:nvGrpSpPr>
          <p:grpSpPr>
            <a:xfrm>
              <a:off x="638237" y="449123"/>
              <a:ext cx="880936" cy="880936"/>
              <a:chOff x="638237" y="449123"/>
              <a:chExt cx="880936" cy="88093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83CED4C-BCDE-4CC3-A59E-06ABD1D54D22}"/>
                  </a:ext>
                </a:extLst>
              </p:cNvPr>
              <p:cNvSpPr/>
              <p:nvPr/>
            </p:nvSpPr>
            <p:spPr>
              <a:xfrm>
                <a:off x="638237" y="449123"/>
                <a:ext cx="880936" cy="880936"/>
              </a:xfrm>
              <a:prstGeom prst="ellipse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B7E3F997-6D1E-407E-990E-BFA3AF40BFE6}"/>
                  </a:ext>
                </a:extLst>
              </p:cNvPr>
              <p:cNvSpPr/>
              <p:nvPr/>
            </p:nvSpPr>
            <p:spPr>
              <a:xfrm>
                <a:off x="687413" y="489569"/>
                <a:ext cx="792000" cy="79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1DEAEB9D-AFC5-4209-AEE9-D6998D654ADA}"/>
                  </a:ext>
                </a:extLst>
              </p:cNvPr>
              <p:cNvSpPr/>
              <p:nvPr/>
            </p:nvSpPr>
            <p:spPr>
              <a:xfrm>
                <a:off x="726105" y="522906"/>
                <a:ext cx="720000" cy="720000"/>
              </a:xfrm>
              <a:prstGeom prst="ellipse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FC91C8-2C15-4407-AC77-61A0ABAF86E6}"/>
                </a:ext>
              </a:extLst>
            </p:cNvPr>
            <p:cNvSpPr txBox="1"/>
            <p:nvPr/>
          </p:nvSpPr>
          <p:spPr>
            <a:xfrm>
              <a:off x="663750" y="576222"/>
              <a:ext cx="88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하나 M" panose="02020603020101020101" pitchFamily="18" charset="-127"/>
                  <a:ea typeface="하나 M" panose="02020603020101020101" pitchFamily="18" charset="-127"/>
                </a:rPr>
                <a:t>03</a:t>
              </a:r>
              <a:endParaRPr lang="ko-KR" altLang="en-US" sz="3200" dirty="0">
                <a:solidFill>
                  <a:schemeClr val="bg1"/>
                </a:solidFill>
                <a:latin typeface="하나 M" panose="02020603020101020101" pitchFamily="18" charset="-127"/>
                <a:ea typeface="하나 M" panose="02020603020101020101" pitchFamily="18" charset="-127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5164E97-22BE-4E31-878A-C8D12AAECAAA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850105" y="0"/>
            <a:ext cx="0" cy="296723"/>
          </a:xfrm>
          <a:prstGeom prst="line">
            <a:avLst/>
          </a:prstGeom>
          <a:ln w="60325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6ACEE52-08B8-4E20-8E05-446AF6B251AF}"/>
              </a:ext>
            </a:extLst>
          </p:cNvPr>
          <p:cNvSpPr txBox="1"/>
          <p:nvPr/>
        </p:nvSpPr>
        <p:spPr>
          <a:xfrm>
            <a:off x="409636" y="1320680"/>
            <a:ext cx="6959351" cy="49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000" b="1" dirty="0">
                <a:latin typeface="하나 L" panose="02020603020101020101" pitchFamily="18" charset="-127"/>
                <a:ea typeface="하나 L" panose="02020603020101020101" pitchFamily="18" charset="-127"/>
              </a:rPr>
              <a:t>③ Episode Termination</a:t>
            </a:r>
            <a:endParaRPr lang="ko-KR" altLang="en-US" sz="2000" b="1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pic>
        <p:nvPicPr>
          <p:cNvPr id="84" name="Picture 6" descr="Computer desktop PC PNG">
            <a:extLst>
              <a:ext uri="{FF2B5EF4-FFF2-40B4-BE49-F238E27FC236}">
                <a16:creationId xmlns:a16="http://schemas.microsoft.com/office/drawing/2014/main" id="{942D0E00-BC4F-4A6E-AA36-7679C5741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84" y="2326587"/>
            <a:ext cx="1648423" cy="1771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직사각형 84">
            <a:extLst>
              <a:ext uri="{FF2B5EF4-FFF2-40B4-BE49-F238E27FC236}">
                <a16:creationId xmlns:a16="http://schemas.microsoft.com/office/drawing/2014/main" id="{337DC468-5E79-43D0-877A-2A27B9087060}"/>
              </a:ext>
            </a:extLst>
          </p:cNvPr>
          <p:cNvSpPr/>
          <p:nvPr/>
        </p:nvSpPr>
        <p:spPr>
          <a:xfrm>
            <a:off x="502608" y="2429851"/>
            <a:ext cx="1520965" cy="110287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698439-4E32-448D-A8A0-BE6929B7F628}"/>
              </a:ext>
            </a:extLst>
          </p:cNvPr>
          <p:cNvSpPr/>
          <p:nvPr/>
        </p:nvSpPr>
        <p:spPr>
          <a:xfrm>
            <a:off x="1237291" y="3220106"/>
            <a:ext cx="755294" cy="288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하나 L" panose="02020603020101020101" pitchFamily="18" charset="-127"/>
                <a:ea typeface="하나 L" panose="02020603020101020101" pitchFamily="18" charset="-127"/>
              </a:rPr>
              <a:t>Fail, </a:t>
            </a:r>
            <a:r>
              <a:rPr lang="en-US" altLang="ko-KR" sz="1400" b="1" dirty="0">
                <a:latin typeface="하나 L" panose="02020603020101020101" pitchFamily="18" charset="-127"/>
                <a:ea typeface="하나 L" panose="02020603020101020101" pitchFamily="18" charset="-127"/>
              </a:rPr>
              <a:t>2s</a:t>
            </a:r>
            <a:endParaRPr lang="ko-KR" altLang="en-US" sz="1400" b="1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7829E9F-15F5-45CD-A6DF-FFC9EDE93997}"/>
              </a:ext>
            </a:extLst>
          </p:cNvPr>
          <p:cNvSpPr txBox="1"/>
          <p:nvPr/>
        </p:nvSpPr>
        <p:spPr>
          <a:xfrm>
            <a:off x="3140727" y="1337202"/>
            <a:ext cx="8153671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base">
              <a:lnSpc>
                <a:spcPct val="150000"/>
              </a:lnSpc>
              <a:buNone/>
            </a:pPr>
            <a:r>
              <a:rPr lang="en-US" altLang="ko-KR" sz="19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= </a:t>
            </a:r>
            <a:r>
              <a:rPr lang="ko-KR" altLang="en-US" sz="1900" dirty="0">
                <a:latin typeface="하나 L" panose="02020603020101020101" pitchFamily="18" charset="-127"/>
                <a:ea typeface="하나 L" panose="02020603020101020101" pitchFamily="18" charset="-127"/>
              </a:rPr>
              <a:t>두 </a:t>
            </a:r>
            <a:r>
              <a:rPr lang="en-US" altLang="ko-KR" sz="1900" dirty="0">
                <a:latin typeface="하나 L" panose="02020603020101020101" pitchFamily="18" charset="-127"/>
                <a:ea typeface="하나 L" panose="02020603020101020101" pitchFamily="18" charset="-127"/>
              </a:rPr>
              <a:t>Agent </a:t>
            </a:r>
            <a:r>
              <a:rPr lang="ko-KR" altLang="en-US" sz="1900" dirty="0">
                <a:latin typeface="하나 L" panose="02020603020101020101" pitchFamily="18" charset="-127"/>
                <a:ea typeface="하나 L" panose="02020603020101020101" pitchFamily="18" charset="-127"/>
              </a:rPr>
              <a:t>가 모두 </a:t>
            </a:r>
            <a:r>
              <a:rPr lang="en-US" altLang="ko-KR" sz="1900" dirty="0">
                <a:latin typeface="하나 L" panose="02020603020101020101" pitchFamily="18" charset="-127"/>
                <a:ea typeface="하나 L" panose="02020603020101020101" pitchFamily="18" charset="-127"/>
              </a:rPr>
              <a:t>Click </a:t>
            </a:r>
            <a:r>
              <a:rPr lang="ko-KR" altLang="en-US" sz="1900" dirty="0">
                <a:latin typeface="하나 L" panose="02020603020101020101" pitchFamily="18" charset="-127"/>
                <a:ea typeface="하나 L" panose="02020603020101020101" pitchFamily="18" charset="-127"/>
              </a:rPr>
              <a:t>기회를 소진하는 경우</a:t>
            </a:r>
            <a:endParaRPr lang="en-US" altLang="ko-KR" sz="1900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D25254E-ABE0-450A-9D29-AF80BB5C4960}"/>
              </a:ext>
            </a:extLst>
          </p:cNvPr>
          <p:cNvGrpSpPr/>
          <p:nvPr/>
        </p:nvGrpSpPr>
        <p:grpSpPr>
          <a:xfrm>
            <a:off x="738584" y="2516223"/>
            <a:ext cx="995396" cy="667928"/>
            <a:chOff x="239995" y="4264494"/>
            <a:chExt cx="1230859" cy="82592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9F2D72D-5EA8-4B37-973D-294C24DF476F}"/>
                </a:ext>
              </a:extLst>
            </p:cNvPr>
            <p:cNvGrpSpPr/>
            <p:nvPr/>
          </p:nvGrpSpPr>
          <p:grpSpPr>
            <a:xfrm>
              <a:off x="239995" y="4264494"/>
              <a:ext cx="1230859" cy="825928"/>
              <a:chOff x="239995" y="4264494"/>
              <a:chExt cx="1230859" cy="825928"/>
            </a:xfrm>
          </p:grpSpPr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C3CDF217-4DE5-4080-9F18-380EA08CA2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39995" y="4564114"/>
                <a:ext cx="317907" cy="526308"/>
              </a:xfrm>
              <a:prstGeom prst="rect">
                <a:avLst/>
              </a:prstGeom>
            </p:spPr>
          </p:pic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2B6A92C7-F22F-49C6-BE26-FFF4AD4B01D3}"/>
                  </a:ext>
                </a:extLst>
              </p:cNvPr>
              <p:cNvGrpSpPr/>
              <p:nvPr/>
            </p:nvGrpSpPr>
            <p:grpSpPr>
              <a:xfrm>
                <a:off x="799043" y="4264494"/>
                <a:ext cx="671811" cy="537992"/>
                <a:chOff x="731942" y="5088141"/>
                <a:chExt cx="671811" cy="537992"/>
              </a:xfrm>
            </p:grpSpPr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8CC2342B-5213-4071-BE32-83AEEB968315}"/>
                    </a:ext>
                  </a:extLst>
                </p:cNvPr>
                <p:cNvSpPr/>
                <p:nvPr/>
              </p:nvSpPr>
              <p:spPr>
                <a:xfrm flipH="1" flipV="1">
                  <a:off x="731942" y="5292310"/>
                  <a:ext cx="287350" cy="33382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63" name="직선 연결선 62">
                  <a:extLst>
                    <a:ext uri="{FF2B5EF4-FFF2-40B4-BE49-F238E27FC236}">
                      <a16:creationId xmlns:a16="http://schemas.microsoft.com/office/drawing/2014/main" id="{A1188F75-E8C8-43A4-B144-58017A28BE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9907" y="5364010"/>
                  <a:ext cx="188081" cy="15450"/>
                </a:xfrm>
                <a:prstGeom prst="line">
                  <a:avLst/>
                </a:prstGeom>
                <a:ln w="158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6D87551B-6A40-4E26-ADE5-FD91999EA2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013947" y="5233425"/>
                  <a:ext cx="83925" cy="142604"/>
                </a:xfrm>
                <a:prstGeom prst="line">
                  <a:avLst/>
                </a:prstGeom>
                <a:ln w="158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F940B69C-D785-471C-AB5F-12FBCA6EFE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13948" y="5236006"/>
                  <a:ext cx="174267" cy="0"/>
                </a:xfrm>
                <a:prstGeom prst="line">
                  <a:avLst/>
                </a:prstGeom>
                <a:ln w="158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직선 연결선 79">
                  <a:extLst>
                    <a:ext uri="{FF2B5EF4-FFF2-40B4-BE49-F238E27FC236}">
                      <a16:creationId xmlns:a16="http://schemas.microsoft.com/office/drawing/2014/main" id="{CE6595C2-245E-40C4-987B-D3D70B4BC4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03188" y="5088141"/>
                  <a:ext cx="83427" cy="157117"/>
                </a:xfrm>
                <a:prstGeom prst="line">
                  <a:avLst/>
                </a:prstGeom>
                <a:ln w="158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991B59AD-393E-44EB-B4B4-0CE6D75C75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097872" y="5089880"/>
                  <a:ext cx="305881" cy="542"/>
                </a:xfrm>
                <a:prstGeom prst="line">
                  <a:avLst/>
                </a:prstGeom>
                <a:ln w="158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DC6ACE8F-4FD8-4894-BD08-AFE3970F3A29}"/>
                </a:ext>
              </a:extLst>
            </p:cNvPr>
            <p:cNvSpPr/>
            <p:nvPr/>
          </p:nvSpPr>
          <p:spPr>
            <a:xfrm>
              <a:off x="450848" y="4593551"/>
              <a:ext cx="137342" cy="137342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A55DCB93-F588-40D6-8FCE-47FA84E4C595}"/>
              </a:ext>
            </a:extLst>
          </p:cNvPr>
          <p:cNvSpPr txBox="1"/>
          <p:nvPr/>
        </p:nvSpPr>
        <p:spPr>
          <a:xfrm>
            <a:off x="856307" y="4700619"/>
            <a:ext cx="2577357" cy="418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base">
              <a:lnSpc>
                <a:spcPct val="150000"/>
              </a:lnSpc>
              <a:buNone/>
            </a:pPr>
            <a:r>
              <a:rPr lang="en-US" altLang="ko-KR" sz="1600" dirty="0">
                <a:latin typeface="하나 L" panose="02020603020101020101" pitchFamily="18" charset="-127"/>
                <a:ea typeface="하나 L" panose="02020603020101020101" pitchFamily="18" charset="-127"/>
              </a:rPr>
              <a:t>Episode </a:t>
            </a:r>
            <a:r>
              <a:rPr lang="ko-KR" altLang="en-US" sz="1600" dirty="0">
                <a:latin typeface="하나 L" panose="02020603020101020101" pitchFamily="18" charset="-127"/>
                <a:ea typeface="하나 L" panose="02020603020101020101" pitchFamily="18" charset="-127"/>
              </a:rPr>
              <a:t>종료 시점 </a:t>
            </a:r>
            <a:r>
              <a:rPr lang="en-US" altLang="ko-KR" sz="1600" dirty="0">
                <a:latin typeface="하나 L" panose="02020603020101020101" pitchFamily="18" charset="-127"/>
                <a:ea typeface="하나 L" panose="02020603020101020101" pitchFamily="18" charset="-127"/>
              </a:rPr>
              <a:t>:  </a:t>
            </a:r>
            <a:r>
              <a:rPr lang="en-US" altLang="ko-KR" sz="1600" b="1" dirty="0">
                <a:latin typeface="하나 L" panose="02020603020101020101" pitchFamily="18" charset="-127"/>
                <a:ea typeface="하나 L" panose="02020603020101020101" pitchFamily="18" charset="-127"/>
              </a:rPr>
              <a:t>4s</a:t>
            </a:r>
          </a:p>
        </p:txBody>
      </p:sp>
      <p:sp>
        <p:nvSpPr>
          <p:cNvPr id="245" name="내용 개체 틀 2">
            <a:extLst>
              <a:ext uri="{FF2B5EF4-FFF2-40B4-BE49-F238E27FC236}">
                <a16:creationId xmlns:a16="http://schemas.microsoft.com/office/drawing/2014/main" id="{D278160D-1902-4A0A-BC17-E174ED5BAC91}"/>
              </a:ext>
            </a:extLst>
          </p:cNvPr>
          <p:cNvSpPr txBox="1">
            <a:spLocks/>
          </p:cNvSpPr>
          <p:nvPr/>
        </p:nvSpPr>
        <p:spPr>
          <a:xfrm>
            <a:off x="1365261" y="512227"/>
            <a:ext cx="7536692" cy="4007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(1) </a:t>
            </a:r>
            <a:r>
              <a:rPr lang="ko-KR" altLang="en-US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적대적 강화학습 환경 구축</a:t>
            </a:r>
            <a:endParaRPr lang="en-US" altLang="ko-KR" sz="2400" b="1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B68A81-FE71-4F10-A8F3-F9028501F8F4}"/>
              </a:ext>
            </a:extLst>
          </p:cNvPr>
          <p:cNvSpPr txBox="1"/>
          <p:nvPr/>
        </p:nvSpPr>
        <p:spPr>
          <a:xfrm>
            <a:off x="321477" y="4156011"/>
            <a:ext cx="1883226" cy="417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하나 L" panose="02020603020101020101" pitchFamily="18" charset="-127"/>
                <a:ea typeface="하나 L" panose="02020603020101020101" pitchFamily="18" charset="-127"/>
              </a:rPr>
              <a:t>Agent 1</a:t>
            </a:r>
            <a:endParaRPr lang="ko-KR" altLang="en-US" sz="2000" b="1" dirty="0"/>
          </a:p>
        </p:txBody>
      </p:sp>
      <p:pic>
        <p:nvPicPr>
          <p:cNvPr id="78" name="Picture 6" descr="Computer desktop PC PNG">
            <a:extLst>
              <a:ext uri="{FF2B5EF4-FFF2-40B4-BE49-F238E27FC236}">
                <a16:creationId xmlns:a16="http://schemas.microsoft.com/office/drawing/2014/main" id="{7F7348E1-EC14-4D06-859C-CDE31A08B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196" y="2326587"/>
            <a:ext cx="1648423" cy="1771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65F5F445-60F8-470C-9C6C-012FBA223904}"/>
              </a:ext>
            </a:extLst>
          </p:cNvPr>
          <p:cNvSpPr/>
          <p:nvPr/>
        </p:nvSpPr>
        <p:spPr>
          <a:xfrm>
            <a:off x="2375220" y="2429851"/>
            <a:ext cx="1520965" cy="110287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ED74634-3BAB-4803-83B5-9125D4857283}"/>
              </a:ext>
            </a:extLst>
          </p:cNvPr>
          <p:cNvSpPr/>
          <p:nvPr/>
        </p:nvSpPr>
        <p:spPr>
          <a:xfrm>
            <a:off x="2815690" y="3220106"/>
            <a:ext cx="1049507" cy="288218"/>
          </a:xfrm>
          <a:prstGeom prst="rect">
            <a:avLst/>
          </a:prstGeom>
          <a:solidFill>
            <a:srgbClr val="0D13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하나 L" panose="02020603020101020101" pitchFamily="18" charset="-127"/>
                <a:ea typeface="하나 L" panose="02020603020101020101" pitchFamily="18" charset="-127"/>
              </a:rPr>
              <a:t>Success, 4</a:t>
            </a:r>
            <a:r>
              <a:rPr lang="en-US" altLang="ko-KR" sz="1400" b="1" dirty="0">
                <a:latin typeface="하나 L" panose="02020603020101020101" pitchFamily="18" charset="-127"/>
                <a:ea typeface="하나 L" panose="02020603020101020101" pitchFamily="18" charset="-127"/>
              </a:rPr>
              <a:t>s</a:t>
            </a:r>
            <a:endParaRPr lang="ko-KR" altLang="en-US" sz="1400" b="1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BDB8FD2C-07C8-401E-A732-2455A5E6D01A}"/>
              </a:ext>
            </a:extLst>
          </p:cNvPr>
          <p:cNvGrpSpPr/>
          <p:nvPr/>
        </p:nvGrpSpPr>
        <p:grpSpPr>
          <a:xfrm>
            <a:off x="3037446" y="2497935"/>
            <a:ext cx="543294" cy="435074"/>
            <a:chOff x="731942" y="5088141"/>
            <a:chExt cx="671811" cy="537992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A11572CA-AABE-4926-870C-E4FBF52F4FFC}"/>
                </a:ext>
              </a:extLst>
            </p:cNvPr>
            <p:cNvSpPr/>
            <p:nvPr/>
          </p:nvSpPr>
          <p:spPr>
            <a:xfrm flipH="1" flipV="1">
              <a:off x="731942" y="5292310"/>
              <a:ext cx="287350" cy="3338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0EB2780B-CA85-45C3-B7E6-9C8606915B9F}"/>
                </a:ext>
              </a:extLst>
            </p:cNvPr>
            <p:cNvCxnSpPr>
              <a:cxnSpLocks/>
            </p:cNvCxnSpPr>
            <p:nvPr/>
          </p:nvCxnSpPr>
          <p:spPr>
            <a:xfrm>
              <a:off x="919907" y="5364010"/>
              <a:ext cx="188081" cy="1545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3D58DB97-1D68-44CB-B8E6-124678DFB6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3947" y="5233425"/>
              <a:ext cx="83925" cy="142604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264696E3-1BBD-4856-8DB5-C0464B6FF8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3948" y="5236006"/>
              <a:ext cx="174267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A7F72EF2-AA61-483B-8536-3DDAB5C5FD11}"/>
                </a:ext>
              </a:extLst>
            </p:cNvPr>
            <p:cNvCxnSpPr>
              <a:cxnSpLocks/>
            </p:cNvCxnSpPr>
            <p:nvPr/>
          </p:nvCxnSpPr>
          <p:spPr>
            <a:xfrm>
              <a:off x="1103188" y="5088141"/>
              <a:ext cx="83427" cy="157117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9F61C4F4-6F54-485B-917E-163B8E56AA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97872" y="5089880"/>
              <a:ext cx="305881" cy="542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E1B3E5A5-3FDD-4BB3-BE73-9464F11A6F0E}"/>
              </a:ext>
            </a:extLst>
          </p:cNvPr>
          <p:cNvSpPr txBox="1"/>
          <p:nvPr/>
        </p:nvSpPr>
        <p:spPr>
          <a:xfrm>
            <a:off x="2194089" y="4156011"/>
            <a:ext cx="1883226" cy="417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하나 L" panose="02020603020101020101" pitchFamily="18" charset="-127"/>
                <a:ea typeface="하나 L" panose="02020603020101020101" pitchFamily="18" charset="-127"/>
              </a:rPr>
              <a:t>Agent 2</a:t>
            </a:r>
            <a:endParaRPr lang="ko-KR" altLang="en-US" sz="2000" b="1" dirty="0"/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26A2620A-BC3E-44FC-BC95-E860EF934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89568" y="2677062"/>
            <a:ext cx="257091" cy="425625"/>
          </a:xfrm>
          <a:prstGeom prst="rect">
            <a:avLst/>
          </a:prstGeom>
        </p:spPr>
      </p:pic>
      <p:sp>
        <p:nvSpPr>
          <p:cNvPr id="90" name="타원 89">
            <a:extLst>
              <a:ext uri="{FF2B5EF4-FFF2-40B4-BE49-F238E27FC236}">
                <a16:creationId xmlns:a16="http://schemas.microsoft.com/office/drawing/2014/main" id="{506C8F7C-3BE1-48AD-8FB4-7FE600A4C843}"/>
              </a:ext>
            </a:extLst>
          </p:cNvPr>
          <p:cNvSpPr/>
          <p:nvPr/>
        </p:nvSpPr>
        <p:spPr>
          <a:xfrm>
            <a:off x="3060085" y="2737443"/>
            <a:ext cx="111069" cy="11106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7E2FFB3-4AC2-41AC-B2C1-41B5C59571C5}"/>
              </a:ext>
            </a:extLst>
          </p:cNvPr>
          <p:cNvSpPr txBox="1"/>
          <p:nvPr/>
        </p:nvSpPr>
        <p:spPr>
          <a:xfrm>
            <a:off x="4709333" y="4707361"/>
            <a:ext cx="2577357" cy="418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base">
              <a:lnSpc>
                <a:spcPct val="150000"/>
              </a:lnSpc>
              <a:buNone/>
            </a:pPr>
            <a:r>
              <a:rPr lang="en-US" altLang="ko-KR" sz="1600" dirty="0">
                <a:latin typeface="하나 L" panose="02020603020101020101" pitchFamily="18" charset="-127"/>
                <a:ea typeface="하나 L" panose="02020603020101020101" pitchFamily="18" charset="-127"/>
              </a:rPr>
              <a:t>Episode </a:t>
            </a:r>
            <a:r>
              <a:rPr lang="ko-KR" altLang="en-US" sz="1600" dirty="0">
                <a:latin typeface="하나 L" panose="02020603020101020101" pitchFamily="18" charset="-127"/>
                <a:ea typeface="하나 L" panose="02020603020101020101" pitchFamily="18" charset="-127"/>
              </a:rPr>
              <a:t>종료 시점 </a:t>
            </a:r>
            <a:r>
              <a:rPr lang="en-US" altLang="ko-KR" sz="1600" dirty="0">
                <a:latin typeface="하나 L" panose="02020603020101020101" pitchFamily="18" charset="-127"/>
                <a:ea typeface="하나 L" panose="02020603020101020101" pitchFamily="18" charset="-127"/>
              </a:rPr>
              <a:t>:  4</a:t>
            </a:r>
            <a:r>
              <a:rPr lang="en-US" altLang="ko-KR" sz="1600" b="1" dirty="0">
                <a:latin typeface="하나 L" panose="02020603020101020101" pitchFamily="18" charset="-127"/>
                <a:ea typeface="하나 L" panose="02020603020101020101" pitchFamily="18" charset="-127"/>
              </a:rPr>
              <a:t>s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828BFD5-0675-4D9F-A9C0-AE24E053DA0B}"/>
              </a:ext>
            </a:extLst>
          </p:cNvPr>
          <p:cNvSpPr txBox="1"/>
          <p:nvPr/>
        </p:nvSpPr>
        <p:spPr>
          <a:xfrm>
            <a:off x="4174503" y="4162753"/>
            <a:ext cx="1883226" cy="417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하나 L" panose="02020603020101020101" pitchFamily="18" charset="-127"/>
                <a:ea typeface="하나 L" panose="02020603020101020101" pitchFamily="18" charset="-127"/>
              </a:rPr>
              <a:t>Agent 1</a:t>
            </a:r>
            <a:endParaRPr lang="ko-KR" altLang="en-US" sz="2000" b="1" dirty="0"/>
          </a:p>
        </p:txBody>
      </p:sp>
      <p:pic>
        <p:nvPicPr>
          <p:cNvPr id="117" name="Picture 6" descr="Computer desktop PC PNG">
            <a:extLst>
              <a:ext uri="{FF2B5EF4-FFF2-40B4-BE49-F238E27FC236}">
                <a16:creationId xmlns:a16="http://schemas.microsoft.com/office/drawing/2014/main" id="{C513B91E-55F4-442D-9CF4-87F360CC3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222" y="2333329"/>
            <a:ext cx="1648423" cy="1771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EEEBF2D-ACA9-430B-A575-9D399C60C1AC}"/>
              </a:ext>
            </a:extLst>
          </p:cNvPr>
          <p:cNvSpPr/>
          <p:nvPr/>
        </p:nvSpPr>
        <p:spPr>
          <a:xfrm>
            <a:off x="6228246" y="2436593"/>
            <a:ext cx="1520965" cy="110287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A9E7ED2-C35D-4F0E-8E5E-F6431ADBF7D7}"/>
              </a:ext>
            </a:extLst>
          </p:cNvPr>
          <p:cNvSpPr/>
          <p:nvPr/>
        </p:nvSpPr>
        <p:spPr>
          <a:xfrm>
            <a:off x="6668716" y="3226848"/>
            <a:ext cx="1049507" cy="288218"/>
          </a:xfrm>
          <a:prstGeom prst="rect">
            <a:avLst/>
          </a:prstGeom>
          <a:solidFill>
            <a:srgbClr val="0D13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하나 L" panose="02020603020101020101" pitchFamily="18" charset="-127"/>
                <a:ea typeface="하나 L" panose="02020603020101020101" pitchFamily="18" charset="-127"/>
              </a:rPr>
              <a:t>Success, 2</a:t>
            </a:r>
            <a:r>
              <a:rPr lang="en-US" altLang="ko-KR" sz="1400" b="1" dirty="0">
                <a:latin typeface="하나 L" panose="02020603020101020101" pitchFamily="18" charset="-127"/>
                <a:ea typeface="하나 L" panose="02020603020101020101" pitchFamily="18" charset="-127"/>
              </a:rPr>
              <a:t>s</a:t>
            </a:r>
            <a:endParaRPr lang="ko-KR" altLang="en-US" sz="1400" b="1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231AD559-5C5B-4211-8820-ACD8732C25B1}"/>
              </a:ext>
            </a:extLst>
          </p:cNvPr>
          <p:cNvGrpSpPr/>
          <p:nvPr/>
        </p:nvGrpSpPr>
        <p:grpSpPr>
          <a:xfrm>
            <a:off x="6890472" y="2504677"/>
            <a:ext cx="543294" cy="435074"/>
            <a:chOff x="731942" y="5088141"/>
            <a:chExt cx="671811" cy="537992"/>
          </a:xfrm>
        </p:grpSpPr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DBD6D791-BAC8-408F-BD61-EED64121DE69}"/>
                </a:ext>
              </a:extLst>
            </p:cNvPr>
            <p:cNvSpPr/>
            <p:nvPr/>
          </p:nvSpPr>
          <p:spPr>
            <a:xfrm flipH="1" flipV="1">
              <a:off x="731942" y="5292310"/>
              <a:ext cx="287350" cy="3338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B68F6E06-98BF-44AE-ABCE-2E649223756A}"/>
                </a:ext>
              </a:extLst>
            </p:cNvPr>
            <p:cNvCxnSpPr>
              <a:cxnSpLocks/>
            </p:cNvCxnSpPr>
            <p:nvPr/>
          </p:nvCxnSpPr>
          <p:spPr>
            <a:xfrm>
              <a:off x="919907" y="5364010"/>
              <a:ext cx="188081" cy="1545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F9EA2592-8B43-4C09-90DF-9619B7B600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3947" y="5233425"/>
              <a:ext cx="83925" cy="142604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B6C9DF3B-5459-435D-9059-7053946ACF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3948" y="5236006"/>
              <a:ext cx="174267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7B2B29CD-455F-417B-A802-88BD3BE3BEE7}"/>
                </a:ext>
              </a:extLst>
            </p:cNvPr>
            <p:cNvCxnSpPr>
              <a:cxnSpLocks/>
            </p:cNvCxnSpPr>
            <p:nvPr/>
          </p:nvCxnSpPr>
          <p:spPr>
            <a:xfrm>
              <a:off x="1103188" y="5088141"/>
              <a:ext cx="83427" cy="157117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BC4EFB83-F9FD-4BDD-A594-5B645769EE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97872" y="5089880"/>
              <a:ext cx="305881" cy="542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C00AFB3E-7EAE-4963-930F-9A30AFA27EF7}"/>
              </a:ext>
            </a:extLst>
          </p:cNvPr>
          <p:cNvSpPr txBox="1"/>
          <p:nvPr/>
        </p:nvSpPr>
        <p:spPr>
          <a:xfrm>
            <a:off x="6047115" y="4162753"/>
            <a:ext cx="1883226" cy="417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하나 L" panose="02020603020101020101" pitchFamily="18" charset="-127"/>
                <a:ea typeface="하나 L" panose="02020603020101020101" pitchFamily="18" charset="-127"/>
              </a:rPr>
              <a:t>Agent 2</a:t>
            </a:r>
            <a:endParaRPr lang="ko-KR" altLang="en-US" sz="2000" b="1" dirty="0"/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52E538D4-3E52-4975-94DB-29464E3C9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2594" y="2683804"/>
            <a:ext cx="257091" cy="425625"/>
          </a:xfrm>
          <a:prstGeom prst="rect">
            <a:avLst/>
          </a:prstGeom>
        </p:spPr>
      </p:pic>
      <p:sp>
        <p:nvSpPr>
          <p:cNvPr id="129" name="타원 128">
            <a:extLst>
              <a:ext uri="{FF2B5EF4-FFF2-40B4-BE49-F238E27FC236}">
                <a16:creationId xmlns:a16="http://schemas.microsoft.com/office/drawing/2014/main" id="{78832E13-B467-424B-8A2F-295F0FCFD52C}"/>
              </a:ext>
            </a:extLst>
          </p:cNvPr>
          <p:cNvSpPr/>
          <p:nvPr/>
        </p:nvSpPr>
        <p:spPr>
          <a:xfrm>
            <a:off x="6913111" y="2744185"/>
            <a:ext cx="111069" cy="11106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4" name="Picture 6" descr="Computer desktop PC PNG">
            <a:extLst>
              <a:ext uri="{FF2B5EF4-FFF2-40B4-BE49-F238E27FC236}">
                <a16:creationId xmlns:a16="http://schemas.microsoft.com/office/drawing/2014/main" id="{26FA3029-6E26-4837-92FC-13B674D23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217" y="2333329"/>
            <a:ext cx="1648423" cy="1771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93AD9FC4-FB37-4266-B930-99E0D003C1A0}"/>
              </a:ext>
            </a:extLst>
          </p:cNvPr>
          <p:cNvSpPr/>
          <p:nvPr/>
        </p:nvSpPr>
        <p:spPr>
          <a:xfrm>
            <a:off x="4341241" y="2436593"/>
            <a:ext cx="1520965" cy="110287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D81B8182-588C-41F2-BF75-6C367F17B292}"/>
              </a:ext>
            </a:extLst>
          </p:cNvPr>
          <p:cNvSpPr/>
          <p:nvPr/>
        </p:nvSpPr>
        <p:spPr>
          <a:xfrm>
            <a:off x="4781711" y="3226848"/>
            <a:ext cx="1049507" cy="288218"/>
          </a:xfrm>
          <a:prstGeom prst="rect">
            <a:avLst/>
          </a:prstGeom>
          <a:solidFill>
            <a:srgbClr val="0D13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하나 L" panose="02020603020101020101" pitchFamily="18" charset="-127"/>
                <a:ea typeface="하나 L" panose="02020603020101020101" pitchFamily="18" charset="-127"/>
              </a:rPr>
              <a:t>Success, 4</a:t>
            </a:r>
            <a:r>
              <a:rPr lang="en-US" altLang="ko-KR" sz="1400" b="1" dirty="0">
                <a:latin typeface="하나 L" panose="02020603020101020101" pitchFamily="18" charset="-127"/>
                <a:ea typeface="하나 L" panose="02020603020101020101" pitchFamily="18" charset="-127"/>
              </a:rPr>
              <a:t>s</a:t>
            </a:r>
            <a:endParaRPr lang="ko-KR" altLang="en-US" sz="1400" b="1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410CC98B-D4C6-4B65-B16B-429239C7EA43}"/>
              </a:ext>
            </a:extLst>
          </p:cNvPr>
          <p:cNvGrpSpPr/>
          <p:nvPr/>
        </p:nvGrpSpPr>
        <p:grpSpPr>
          <a:xfrm>
            <a:off x="5003467" y="2504677"/>
            <a:ext cx="543294" cy="435074"/>
            <a:chOff x="731942" y="5088141"/>
            <a:chExt cx="671811" cy="537992"/>
          </a:xfrm>
        </p:grpSpPr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6F966E8F-C60B-4DB1-AD5A-EB45C6F1E738}"/>
                </a:ext>
              </a:extLst>
            </p:cNvPr>
            <p:cNvSpPr/>
            <p:nvPr/>
          </p:nvSpPr>
          <p:spPr>
            <a:xfrm flipH="1" flipV="1">
              <a:off x="731942" y="5292310"/>
              <a:ext cx="287350" cy="3338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A14D9E64-96B2-49A6-B24A-9FDF1FFD7AFA}"/>
                </a:ext>
              </a:extLst>
            </p:cNvPr>
            <p:cNvCxnSpPr>
              <a:cxnSpLocks/>
            </p:cNvCxnSpPr>
            <p:nvPr/>
          </p:nvCxnSpPr>
          <p:spPr>
            <a:xfrm>
              <a:off x="919907" y="5364010"/>
              <a:ext cx="188081" cy="1545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F6391B1D-BE9F-416B-A15B-27A54C4709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3947" y="5233425"/>
              <a:ext cx="83925" cy="142604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C1CABFFD-23E8-4D5D-B599-29413D7A7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3948" y="5236006"/>
              <a:ext cx="174267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F1400B9B-FA58-43AF-B991-C88D5247B73D}"/>
                </a:ext>
              </a:extLst>
            </p:cNvPr>
            <p:cNvCxnSpPr>
              <a:cxnSpLocks/>
            </p:cNvCxnSpPr>
            <p:nvPr/>
          </p:nvCxnSpPr>
          <p:spPr>
            <a:xfrm>
              <a:off x="1103188" y="5088141"/>
              <a:ext cx="83427" cy="157117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23EF6335-E5AE-44C6-860E-8417BE9F88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97872" y="5089880"/>
              <a:ext cx="305881" cy="542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5" name="그림 164">
            <a:extLst>
              <a:ext uri="{FF2B5EF4-FFF2-40B4-BE49-F238E27FC236}">
                <a16:creationId xmlns:a16="http://schemas.microsoft.com/office/drawing/2014/main" id="{A9605106-BE0D-4976-9A76-D95134939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55589" y="2683804"/>
            <a:ext cx="257091" cy="425625"/>
          </a:xfrm>
          <a:prstGeom prst="rect">
            <a:avLst/>
          </a:prstGeom>
        </p:spPr>
      </p:pic>
      <p:sp>
        <p:nvSpPr>
          <p:cNvPr id="166" name="타원 165">
            <a:extLst>
              <a:ext uri="{FF2B5EF4-FFF2-40B4-BE49-F238E27FC236}">
                <a16:creationId xmlns:a16="http://schemas.microsoft.com/office/drawing/2014/main" id="{D30F6C20-63A8-4548-8EE4-F6791D8DECFC}"/>
              </a:ext>
            </a:extLst>
          </p:cNvPr>
          <p:cNvSpPr/>
          <p:nvPr/>
        </p:nvSpPr>
        <p:spPr>
          <a:xfrm>
            <a:off x="5026106" y="2744185"/>
            <a:ext cx="111069" cy="11106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7" name="Picture 6" descr="Computer desktop PC PNG">
            <a:extLst>
              <a:ext uri="{FF2B5EF4-FFF2-40B4-BE49-F238E27FC236}">
                <a16:creationId xmlns:a16="http://schemas.microsoft.com/office/drawing/2014/main" id="{46DA2A36-3CBE-4DE5-BAD3-F40718E2E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204" y="2333329"/>
            <a:ext cx="1648423" cy="1771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6151F428-4A86-484D-A0D4-A8CE0D819918}"/>
              </a:ext>
            </a:extLst>
          </p:cNvPr>
          <p:cNvSpPr/>
          <p:nvPr/>
        </p:nvSpPr>
        <p:spPr>
          <a:xfrm>
            <a:off x="8243228" y="2436593"/>
            <a:ext cx="1520965" cy="110287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54AA4A50-A100-415A-B888-C30A0FF0FB3A}"/>
              </a:ext>
            </a:extLst>
          </p:cNvPr>
          <p:cNvSpPr/>
          <p:nvPr/>
        </p:nvSpPr>
        <p:spPr>
          <a:xfrm>
            <a:off x="8977911" y="3226848"/>
            <a:ext cx="755294" cy="288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하나 L" panose="02020603020101020101" pitchFamily="18" charset="-127"/>
                <a:ea typeface="하나 L" panose="02020603020101020101" pitchFamily="18" charset="-127"/>
              </a:rPr>
              <a:t>Fail, </a:t>
            </a:r>
            <a:r>
              <a:rPr lang="en-US" altLang="ko-KR" sz="1400" b="1" dirty="0">
                <a:latin typeface="하나 L" panose="02020603020101020101" pitchFamily="18" charset="-127"/>
                <a:ea typeface="하나 L" panose="02020603020101020101" pitchFamily="18" charset="-127"/>
              </a:rPr>
              <a:t>2s</a:t>
            </a:r>
            <a:endParaRPr lang="ko-KR" altLang="en-US" sz="1400" b="1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03E17330-0800-4D24-ACAE-633B00C137E3}"/>
              </a:ext>
            </a:extLst>
          </p:cNvPr>
          <p:cNvGrpSpPr/>
          <p:nvPr/>
        </p:nvGrpSpPr>
        <p:grpSpPr>
          <a:xfrm>
            <a:off x="8479204" y="2522965"/>
            <a:ext cx="995396" cy="667928"/>
            <a:chOff x="239995" y="4264494"/>
            <a:chExt cx="1230859" cy="825928"/>
          </a:xfrm>
        </p:grpSpPr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3FA65889-8E07-4C9F-A6AA-238D52815125}"/>
                </a:ext>
              </a:extLst>
            </p:cNvPr>
            <p:cNvGrpSpPr/>
            <p:nvPr/>
          </p:nvGrpSpPr>
          <p:grpSpPr>
            <a:xfrm>
              <a:off x="239995" y="4264494"/>
              <a:ext cx="1230859" cy="825928"/>
              <a:chOff x="239995" y="4264494"/>
              <a:chExt cx="1230859" cy="825928"/>
            </a:xfrm>
          </p:grpSpPr>
          <p:pic>
            <p:nvPicPr>
              <p:cNvPr id="185" name="그림 184">
                <a:extLst>
                  <a:ext uri="{FF2B5EF4-FFF2-40B4-BE49-F238E27FC236}">
                    <a16:creationId xmlns:a16="http://schemas.microsoft.com/office/drawing/2014/main" id="{D85ABF03-CB36-4F6E-B12B-3668343A51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39995" y="4564114"/>
                <a:ext cx="317907" cy="526308"/>
              </a:xfrm>
              <a:prstGeom prst="rect">
                <a:avLst/>
              </a:prstGeom>
            </p:spPr>
          </p:pic>
          <p:grpSp>
            <p:nvGrpSpPr>
              <p:cNvPr id="188" name="그룹 187">
                <a:extLst>
                  <a:ext uri="{FF2B5EF4-FFF2-40B4-BE49-F238E27FC236}">
                    <a16:creationId xmlns:a16="http://schemas.microsoft.com/office/drawing/2014/main" id="{E3946061-92F2-4DD7-AE9E-FA8AF7122C0E}"/>
                  </a:ext>
                </a:extLst>
              </p:cNvPr>
              <p:cNvGrpSpPr/>
              <p:nvPr/>
            </p:nvGrpSpPr>
            <p:grpSpPr>
              <a:xfrm>
                <a:off x="799043" y="4264494"/>
                <a:ext cx="671811" cy="537992"/>
                <a:chOff x="731942" y="5088141"/>
                <a:chExt cx="671811" cy="537992"/>
              </a:xfrm>
            </p:grpSpPr>
            <p:sp>
              <p:nvSpPr>
                <p:cNvPr id="190" name="타원 189">
                  <a:extLst>
                    <a:ext uri="{FF2B5EF4-FFF2-40B4-BE49-F238E27FC236}">
                      <a16:creationId xmlns:a16="http://schemas.microsoft.com/office/drawing/2014/main" id="{70470D0A-7F82-47AA-8C76-8061C4E6BC1B}"/>
                    </a:ext>
                  </a:extLst>
                </p:cNvPr>
                <p:cNvSpPr/>
                <p:nvPr/>
              </p:nvSpPr>
              <p:spPr>
                <a:xfrm flipH="1" flipV="1">
                  <a:off x="731942" y="5292310"/>
                  <a:ext cx="287350" cy="33382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91" name="직선 연결선 190">
                  <a:extLst>
                    <a:ext uri="{FF2B5EF4-FFF2-40B4-BE49-F238E27FC236}">
                      <a16:creationId xmlns:a16="http://schemas.microsoft.com/office/drawing/2014/main" id="{E6A8A406-2E9D-4AAE-B9B6-BDC39DFF5B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9907" y="5364010"/>
                  <a:ext cx="188081" cy="15450"/>
                </a:xfrm>
                <a:prstGeom prst="line">
                  <a:avLst/>
                </a:prstGeom>
                <a:ln w="158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연결선 191">
                  <a:extLst>
                    <a:ext uri="{FF2B5EF4-FFF2-40B4-BE49-F238E27FC236}">
                      <a16:creationId xmlns:a16="http://schemas.microsoft.com/office/drawing/2014/main" id="{8D157C8B-8129-4299-99F4-093E2F7904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013947" y="5233425"/>
                  <a:ext cx="83925" cy="142604"/>
                </a:xfrm>
                <a:prstGeom prst="line">
                  <a:avLst/>
                </a:prstGeom>
                <a:ln w="158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직선 연결선 192">
                  <a:extLst>
                    <a:ext uri="{FF2B5EF4-FFF2-40B4-BE49-F238E27FC236}">
                      <a16:creationId xmlns:a16="http://schemas.microsoft.com/office/drawing/2014/main" id="{BFEF6CE0-0B87-4064-87C9-560B42130C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13948" y="5236006"/>
                  <a:ext cx="174267" cy="0"/>
                </a:xfrm>
                <a:prstGeom prst="line">
                  <a:avLst/>
                </a:prstGeom>
                <a:ln w="158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직선 연결선 193">
                  <a:extLst>
                    <a:ext uri="{FF2B5EF4-FFF2-40B4-BE49-F238E27FC236}">
                      <a16:creationId xmlns:a16="http://schemas.microsoft.com/office/drawing/2014/main" id="{64B789B0-0BAE-40A8-AD73-AD387277BA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03188" y="5088141"/>
                  <a:ext cx="83427" cy="157117"/>
                </a:xfrm>
                <a:prstGeom prst="line">
                  <a:avLst/>
                </a:prstGeom>
                <a:ln w="158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직선 연결선 194">
                  <a:extLst>
                    <a:ext uri="{FF2B5EF4-FFF2-40B4-BE49-F238E27FC236}">
                      <a16:creationId xmlns:a16="http://schemas.microsoft.com/office/drawing/2014/main" id="{DCCEC0DF-F5F4-4B7D-BCA1-35EB328333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097872" y="5089880"/>
                  <a:ext cx="305881" cy="542"/>
                </a:xfrm>
                <a:prstGeom prst="line">
                  <a:avLst/>
                </a:prstGeom>
                <a:ln w="158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ABEF0BD1-EC5A-4C57-A0F0-D4C8D6C3939D}"/>
                </a:ext>
              </a:extLst>
            </p:cNvPr>
            <p:cNvSpPr/>
            <p:nvPr/>
          </p:nvSpPr>
          <p:spPr>
            <a:xfrm>
              <a:off x="450848" y="4593551"/>
              <a:ext cx="137342" cy="137342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0039C182-55BA-430B-9911-E1E024DFE1F8}"/>
              </a:ext>
            </a:extLst>
          </p:cNvPr>
          <p:cNvSpPr txBox="1"/>
          <p:nvPr/>
        </p:nvSpPr>
        <p:spPr>
          <a:xfrm>
            <a:off x="8596927" y="4707361"/>
            <a:ext cx="2577357" cy="418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base">
              <a:lnSpc>
                <a:spcPct val="150000"/>
              </a:lnSpc>
              <a:buNone/>
            </a:pPr>
            <a:r>
              <a:rPr lang="en-US" altLang="ko-KR" sz="1600" dirty="0">
                <a:latin typeface="하나 L" panose="02020603020101020101" pitchFamily="18" charset="-127"/>
                <a:ea typeface="하나 L" panose="02020603020101020101" pitchFamily="18" charset="-127"/>
              </a:rPr>
              <a:t>Episode </a:t>
            </a:r>
            <a:r>
              <a:rPr lang="ko-KR" altLang="en-US" sz="1600" dirty="0">
                <a:latin typeface="하나 L" panose="02020603020101020101" pitchFamily="18" charset="-127"/>
                <a:ea typeface="하나 L" panose="02020603020101020101" pitchFamily="18" charset="-127"/>
              </a:rPr>
              <a:t>종료 시점 </a:t>
            </a:r>
            <a:r>
              <a:rPr lang="en-US" altLang="ko-KR" sz="1600" dirty="0">
                <a:latin typeface="하나 L" panose="02020603020101020101" pitchFamily="18" charset="-127"/>
                <a:ea typeface="하나 L" panose="02020603020101020101" pitchFamily="18" charset="-127"/>
              </a:rPr>
              <a:t>:  </a:t>
            </a:r>
            <a:r>
              <a:rPr lang="en-US" altLang="ko-KR" sz="1600" b="1" dirty="0">
                <a:latin typeface="하나 L" panose="02020603020101020101" pitchFamily="18" charset="-127"/>
                <a:ea typeface="하나 L" panose="02020603020101020101" pitchFamily="18" charset="-127"/>
              </a:rPr>
              <a:t>4s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878B2EB6-E55A-4CFF-88DB-6D8968A87651}"/>
              </a:ext>
            </a:extLst>
          </p:cNvPr>
          <p:cNvSpPr txBox="1"/>
          <p:nvPr/>
        </p:nvSpPr>
        <p:spPr>
          <a:xfrm>
            <a:off x="8062097" y="4162753"/>
            <a:ext cx="1883226" cy="417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하나 L" panose="02020603020101020101" pitchFamily="18" charset="-127"/>
                <a:ea typeface="하나 L" panose="02020603020101020101" pitchFamily="18" charset="-127"/>
              </a:rPr>
              <a:t>Agent 1</a:t>
            </a:r>
            <a:endParaRPr lang="ko-KR" altLang="en-US" sz="2000" b="1" dirty="0"/>
          </a:p>
        </p:txBody>
      </p:sp>
      <p:pic>
        <p:nvPicPr>
          <p:cNvPr id="211" name="Picture 6" descr="Computer desktop PC PNG">
            <a:extLst>
              <a:ext uri="{FF2B5EF4-FFF2-40B4-BE49-F238E27FC236}">
                <a16:creationId xmlns:a16="http://schemas.microsoft.com/office/drawing/2014/main" id="{7D57D09A-4F5F-42DF-8F29-80C48B5A7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6602" y="2326587"/>
            <a:ext cx="1648423" cy="1771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8F854BF-6AFF-4598-A45B-153A67C1080B}"/>
              </a:ext>
            </a:extLst>
          </p:cNvPr>
          <p:cNvSpPr/>
          <p:nvPr/>
        </p:nvSpPr>
        <p:spPr>
          <a:xfrm>
            <a:off x="10156626" y="2429851"/>
            <a:ext cx="1520965" cy="110287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54E73E22-21D8-40BE-8FB4-48F40D9699F7}"/>
              </a:ext>
            </a:extLst>
          </p:cNvPr>
          <p:cNvSpPr/>
          <p:nvPr/>
        </p:nvSpPr>
        <p:spPr>
          <a:xfrm>
            <a:off x="10891309" y="3220106"/>
            <a:ext cx="755294" cy="288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하나 L" panose="02020603020101020101" pitchFamily="18" charset="-127"/>
                <a:ea typeface="하나 L" panose="02020603020101020101" pitchFamily="18" charset="-127"/>
              </a:rPr>
              <a:t>Fail, 4</a:t>
            </a:r>
            <a:r>
              <a:rPr lang="en-US" altLang="ko-KR" sz="1400" b="1" dirty="0">
                <a:latin typeface="하나 L" panose="02020603020101020101" pitchFamily="18" charset="-127"/>
                <a:ea typeface="하나 L" panose="02020603020101020101" pitchFamily="18" charset="-127"/>
              </a:rPr>
              <a:t>s</a:t>
            </a:r>
            <a:endParaRPr lang="ko-KR" altLang="en-US" sz="1400" b="1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C3F68C43-A3D3-4FF8-BD2B-195F88B08B52}"/>
              </a:ext>
            </a:extLst>
          </p:cNvPr>
          <p:cNvGrpSpPr/>
          <p:nvPr/>
        </p:nvGrpSpPr>
        <p:grpSpPr>
          <a:xfrm>
            <a:off x="10392602" y="2516223"/>
            <a:ext cx="995396" cy="667928"/>
            <a:chOff x="239995" y="4264494"/>
            <a:chExt cx="1230859" cy="825928"/>
          </a:xfrm>
        </p:grpSpPr>
        <p:grpSp>
          <p:nvGrpSpPr>
            <p:cNvPr id="215" name="그룹 214">
              <a:extLst>
                <a:ext uri="{FF2B5EF4-FFF2-40B4-BE49-F238E27FC236}">
                  <a16:creationId xmlns:a16="http://schemas.microsoft.com/office/drawing/2014/main" id="{565A1749-20C9-454B-AF3D-03548BD7DEE1}"/>
                </a:ext>
              </a:extLst>
            </p:cNvPr>
            <p:cNvGrpSpPr/>
            <p:nvPr/>
          </p:nvGrpSpPr>
          <p:grpSpPr>
            <a:xfrm>
              <a:off x="239995" y="4264494"/>
              <a:ext cx="1230859" cy="825928"/>
              <a:chOff x="239995" y="4264494"/>
              <a:chExt cx="1230859" cy="825928"/>
            </a:xfrm>
          </p:grpSpPr>
          <p:pic>
            <p:nvPicPr>
              <p:cNvPr id="229" name="그림 228">
                <a:extLst>
                  <a:ext uri="{FF2B5EF4-FFF2-40B4-BE49-F238E27FC236}">
                    <a16:creationId xmlns:a16="http://schemas.microsoft.com/office/drawing/2014/main" id="{AA0F372F-0A40-4AC1-AE9C-402CDAD57C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39995" y="4564114"/>
                <a:ext cx="317907" cy="526308"/>
              </a:xfrm>
              <a:prstGeom prst="rect">
                <a:avLst/>
              </a:prstGeom>
            </p:spPr>
          </p:pic>
          <p:grpSp>
            <p:nvGrpSpPr>
              <p:cNvPr id="246" name="그룹 245">
                <a:extLst>
                  <a:ext uri="{FF2B5EF4-FFF2-40B4-BE49-F238E27FC236}">
                    <a16:creationId xmlns:a16="http://schemas.microsoft.com/office/drawing/2014/main" id="{A0FE45BA-27D4-4218-9167-1DDD3296CA81}"/>
                  </a:ext>
                </a:extLst>
              </p:cNvPr>
              <p:cNvGrpSpPr/>
              <p:nvPr/>
            </p:nvGrpSpPr>
            <p:grpSpPr>
              <a:xfrm>
                <a:off x="799043" y="4264494"/>
                <a:ext cx="671811" cy="537992"/>
                <a:chOff x="731942" y="5088141"/>
                <a:chExt cx="671811" cy="537992"/>
              </a:xfrm>
            </p:grpSpPr>
            <p:sp>
              <p:nvSpPr>
                <p:cNvPr id="247" name="타원 246">
                  <a:extLst>
                    <a:ext uri="{FF2B5EF4-FFF2-40B4-BE49-F238E27FC236}">
                      <a16:creationId xmlns:a16="http://schemas.microsoft.com/office/drawing/2014/main" id="{0E475E22-1B70-4D51-9EB9-499DAFC0899F}"/>
                    </a:ext>
                  </a:extLst>
                </p:cNvPr>
                <p:cNvSpPr/>
                <p:nvPr/>
              </p:nvSpPr>
              <p:spPr>
                <a:xfrm flipH="1" flipV="1">
                  <a:off x="731942" y="5292310"/>
                  <a:ext cx="287350" cy="33382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248" name="직선 연결선 247">
                  <a:extLst>
                    <a:ext uri="{FF2B5EF4-FFF2-40B4-BE49-F238E27FC236}">
                      <a16:creationId xmlns:a16="http://schemas.microsoft.com/office/drawing/2014/main" id="{B3F5598C-27D5-4EF1-9B63-1E5939B3B3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9907" y="5364010"/>
                  <a:ext cx="188081" cy="15450"/>
                </a:xfrm>
                <a:prstGeom prst="line">
                  <a:avLst/>
                </a:prstGeom>
                <a:ln w="158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직선 연결선 248">
                  <a:extLst>
                    <a:ext uri="{FF2B5EF4-FFF2-40B4-BE49-F238E27FC236}">
                      <a16:creationId xmlns:a16="http://schemas.microsoft.com/office/drawing/2014/main" id="{718ECA51-2CE6-4204-88C6-E3EEE46DAE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013947" y="5233425"/>
                  <a:ext cx="83925" cy="142604"/>
                </a:xfrm>
                <a:prstGeom prst="line">
                  <a:avLst/>
                </a:prstGeom>
                <a:ln w="158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직선 연결선 249">
                  <a:extLst>
                    <a:ext uri="{FF2B5EF4-FFF2-40B4-BE49-F238E27FC236}">
                      <a16:creationId xmlns:a16="http://schemas.microsoft.com/office/drawing/2014/main" id="{D8820FF8-E22C-498B-AE4B-11B1366A51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13948" y="5236006"/>
                  <a:ext cx="174267" cy="0"/>
                </a:xfrm>
                <a:prstGeom prst="line">
                  <a:avLst/>
                </a:prstGeom>
                <a:ln w="158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직선 연결선 250">
                  <a:extLst>
                    <a:ext uri="{FF2B5EF4-FFF2-40B4-BE49-F238E27FC236}">
                      <a16:creationId xmlns:a16="http://schemas.microsoft.com/office/drawing/2014/main" id="{9E723406-7C05-4F95-8815-87280564B4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03188" y="5088141"/>
                  <a:ext cx="83427" cy="157117"/>
                </a:xfrm>
                <a:prstGeom prst="line">
                  <a:avLst/>
                </a:prstGeom>
                <a:ln w="158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직선 연결선 251">
                  <a:extLst>
                    <a:ext uri="{FF2B5EF4-FFF2-40B4-BE49-F238E27FC236}">
                      <a16:creationId xmlns:a16="http://schemas.microsoft.com/office/drawing/2014/main" id="{E6E6E92F-7E62-4BF8-A52F-73673AC489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097872" y="5089880"/>
                  <a:ext cx="305881" cy="542"/>
                </a:xfrm>
                <a:prstGeom prst="line">
                  <a:avLst/>
                </a:prstGeom>
                <a:ln w="158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BC1A6BBA-FD70-48B9-B6AB-D00B18025114}"/>
                </a:ext>
              </a:extLst>
            </p:cNvPr>
            <p:cNvSpPr/>
            <p:nvPr/>
          </p:nvSpPr>
          <p:spPr>
            <a:xfrm>
              <a:off x="450848" y="4593551"/>
              <a:ext cx="137342" cy="137342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3" name="TextBox 252">
            <a:extLst>
              <a:ext uri="{FF2B5EF4-FFF2-40B4-BE49-F238E27FC236}">
                <a16:creationId xmlns:a16="http://schemas.microsoft.com/office/drawing/2014/main" id="{ACDA46CC-6D62-4A98-A03E-6A5A2B930254}"/>
              </a:ext>
            </a:extLst>
          </p:cNvPr>
          <p:cNvSpPr txBox="1"/>
          <p:nvPr/>
        </p:nvSpPr>
        <p:spPr>
          <a:xfrm>
            <a:off x="9975495" y="4156011"/>
            <a:ext cx="1883226" cy="417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하나 L" panose="02020603020101020101" pitchFamily="18" charset="-127"/>
                <a:ea typeface="하나 L" panose="02020603020101020101" pitchFamily="18" charset="-127"/>
              </a:rPr>
              <a:t>Agent 2</a:t>
            </a:r>
            <a:endParaRPr lang="ko-KR" altLang="en-US" sz="2000" b="1" dirty="0"/>
          </a:p>
        </p:txBody>
      </p:sp>
      <p:cxnSp>
        <p:nvCxnSpPr>
          <p:cNvPr id="254" name="직선 연결선 253">
            <a:extLst>
              <a:ext uri="{FF2B5EF4-FFF2-40B4-BE49-F238E27FC236}">
                <a16:creationId xmlns:a16="http://schemas.microsoft.com/office/drawing/2014/main" id="{6D63A5AE-DAED-4661-9AC7-F12CAB3DB4E8}"/>
              </a:ext>
            </a:extLst>
          </p:cNvPr>
          <p:cNvCxnSpPr>
            <a:cxnSpLocks/>
          </p:cNvCxnSpPr>
          <p:nvPr/>
        </p:nvCxnSpPr>
        <p:spPr>
          <a:xfrm>
            <a:off x="4118193" y="1992914"/>
            <a:ext cx="0" cy="32923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FA10C92E-6F72-4CBA-8D89-F0B6084BDCF3}"/>
              </a:ext>
            </a:extLst>
          </p:cNvPr>
          <p:cNvCxnSpPr>
            <a:cxnSpLocks/>
          </p:cNvCxnSpPr>
          <p:nvPr/>
        </p:nvCxnSpPr>
        <p:spPr>
          <a:xfrm>
            <a:off x="8029823" y="1992914"/>
            <a:ext cx="0" cy="32923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CC4F5BD-64C5-432B-9817-D211F8F7B558}"/>
              </a:ext>
            </a:extLst>
          </p:cNvPr>
          <p:cNvSpPr txBox="1"/>
          <p:nvPr/>
        </p:nvSpPr>
        <p:spPr>
          <a:xfrm>
            <a:off x="321477" y="5473658"/>
            <a:ext cx="7477646" cy="459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base">
              <a:lnSpc>
                <a:spcPct val="150000"/>
              </a:lnSpc>
              <a:buNone/>
            </a:pPr>
            <a:r>
              <a:rPr lang="en-US" altLang="ko-KR" dirty="0">
                <a:latin typeface="하나 L" panose="02020603020101020101" pitchFamily="18" charset="-127"/>
                <a:ea typeface="하나 L" panose="02020603020101020101" pitchFamily="18" charset="-127"/>
              </a:rPr>
              <a:t> → </a:t>
            </a:r>
            <a:r>
              <a:rPr lang="ko-KR" altLang="en-US" dirty="0">
                <a:latin typeface="하나 L" panose="02020603020101020101" pitchFamily="18" charset="-127"/>
                <a:ea typeface="하나 L" panose="02020603020101020101" pitchFamily="18" charset="-127"/>
              </a:rPr>
              <a:t>두 </a:t>
            </a:r>
            <a:r>
              <a:rPr lang="en-US" altLang="ko-KR" dirty="0">
                <a:latin typeface="하나 L" panose="02020603020101020101" pitchFamily="18" charset="-127"/>
                <a:ea typeface="하나 L" panose="02020603020101020101" pitchFamily="18" charset="-127"/>
              </a:rPr>
              <a:t>Agent</a:t>
            </a:r>
            <a:r>
              <a:rPr lang="ko-KR" altLang="en-US" dirty="0">
                <a:latin typeface="하나 L" panose="02020603020101020101" pitchFamily="18" charset="-127"/>
                <a:ea typeface="하나 L" panose="02020603020101020101" pitchFamily="18" charset="-127"/>
              </a:rPr>
              <a:t>가 모두 기본적으로 </a:t>
            </a:r>
            <a:r>
              <a:rPr lang="en-US" altLang="ko-KR" dirty="0">
                <a:latin typeface="하나 L" panose="02020603020101020101" pitchFamily="18" charset="-127"/>
                <a:ea typeface="하나 L" panose="02020603020101020101" pitchFamily="18" charset="-127"/>
              </a:rPr>
              <a:t>Click Success</a:t>
            </a:r>
            <a:r>
              <a:rPr lang="ko-KR" altLang="en-US" dirty="0">
                <a:latin typeface="하나 L" panose="02020603020101020101" pitchFamily="18" charset="-127"/>
                <a:ea typeface="하나 L" panose="02020603020101020101" pitchFamily="18" charset="-127"/>
              </a:rPr>
              <a:t>를 목표로 하도록 설정</a:t>
            </a:r>
            <a:endParaRPr lang="en-US" altLang="ko-KR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2B6D1BDC-56E9-423D-9A4D-D5C4F626F92B}"/>
              </a:ext>
            </a:extLst>
          </p:cNvPr>
          <p:cNvSpPr txBox="1"/>
          <p:nvPr/>
        </p:nvSpPr>
        <p:spPr>
          <a:xfrm>
            <a:off x="321477" y="6083352"/>
            <a:ext cx="7477646" cy="459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base">
              <a:lnSpc>
                <a:spcPct val="150000"/>
              </a:lnSpc>
              <a:buNone/>
            </a:pPr>
            <a:r>
              <a:rPr lang="en-US" altLang="ko-KR" dirty="0">
                <a:latin typeface="하나 L" panose="02020603020101020101" pitchFamily="18" charset="-127"/>
                <a:ea typeface="하나 L" panose="02020603020101020101" pitchFamily="18" charset="-127"/>
              </a:rPr>
              <a:t> → Motor</a:t>
            </a:r>
            <a:r>
              <a:rPr lang="ko-KR" altLang="en-US" dirty="0">
                <a:latin typeface="하나 L" panose="02020603020101020101" pitchFamily="18" charset="-127"/>
                <a:ea typeface="하나 L" panose="02020603020101020101" pitchFamily="18" charset="-127"/>
              </a:rPr>
              <a:t> </a:t>
            </a:r>
            <a:r>
              <a:rPr lang="en-US" altLang="ko-KR" dirty="0">
                <a:latin typeface="하나 L" panose="02020603020101020101" pitchFamily="18" charset="-127"/>
                <a:ea typeface="하나 L" panose="02020603020101020101" pitchFamily="18" charset="-127"/>
              </a:rPr>
              <a:t>Effort </a:t>
            </a:r>
            <a:r>
              <a:rPr lang="ko-KR" altLang="en-US" dirty="0">
                <a:latin typeface="하나 L" panose="02020603020101020101" pitchFamily="18" charset="-127"/>
                <a:ea typeface="하나 L" panose="02020603020101020101" pitchFamily="18" charset="-127"/>
              </a:rPr>
              <a:t>만을 줄이는 방향으로 잘못 수렴되지 않도록 설정</a:t>
            </a:r>
            <a:endParaRPr lang="en-US" altLang="ko-KR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266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EADE7C-23DB-4007-B3D7-3CC80A3FC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1796" y="2386222"/>
            <a:ext cx="3159012" cy="82839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하나 M" panose="02020603020101020101" pitchFamily="18" charset="-127"/>
                <a:ea typeface="하나 M" panose="02020603020101020101" pitchFamily="18" charset="-127"/>
              </a:rPr>
              <a:t>연구 결과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E3B923B-F35E-49B2-A793-A61A2D055716}"/>
              </a:ext>
            </a:extLst>
          </p:cNvPr>
          <p:cNvGrpSpPr/>
          <p:nvPr/>
        </p:nvGrpSpPr>
        <p:grpSpPr>
          <a:xfrm>
            <a:off x="1823306" y="1799721"/>
            <a:ext cx="3463338" cy="3434492"/>
            <a:chOff x="638237" y="449123"/>
            <a:chExt cx="888335" cy="88093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267E070-9563-498F-8FD5-FCB92B1F9EF0}"/>
                </a:ext>
              </a:extLst>
            </p:cNvPr>
            <p:cNvGrpSpPr/>
            <p:nvPr/>
          </p:nvGrpSpPr>
          <p:grpSpPr>
            <a:xfrm>
              <a:off x="638237" y="449123"/>
              <a:ext cx="880936" cy="880936"/>
              <a:chOff x="638237" y="449123"/>
              <a:chExt cx="880936" cy="880936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0FAAAA4D-BE31-409A-AC0D-E5DD0E29C9FE}"/>
                  </a:ext>
                </a:extLst>
              </p:cNvPr>
              <p:cNvSpPr/>
              <p:nvPr/>
            </p:nvSpPr>
            <p:spPr>
              <a:xfrm>
                <a:off x="638237" y="449123"/>
                <a:ext cx="880936" cy="880936"/>
              </a:xfrm>
              <a:prstGeom prst="ellipse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18C59F63-AC9E-4805-A30A-01CA3EDA6915}"/>
                  </a:ext>
                </a:extLst>
              </p:cNvPr>
              <p:cNvSpPr/>
              <p:nvPr/>
            </p:nvSpPr>
            <p:spPr>
              <a:xfrm>
                <a:off x="687413" y="489569"/>
                <a:ext cx="792000" cy="79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D7414212-7236-42D3-8D40-1E0210DF0A47}"/>
                  </a:ext>
                </a:extLst>
              </p:cNvPr>
              <p:cNvSpPr/>
              <p:nvPr/>
            </p:nvSpPr>
            <p:spPr>
              <a:xfrm>
                <a:off x="726105" y="522906"/>
                <a:ext cx="720000" cy="720000"/>
              </a:xfrm>
              <a:prstGeom prst="ellipse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A508AA-DC51-4A73-824E-ABCDEA57ACF7}"/>
                </a:ext>
              </a:extLst>
            </p:cNvPr>
            <p:cNvSpPr txBox="1"/>
            <p:nvPr/>
          </p:nvSpPr>
          <p:spPr>
            <a:xfrm>
              <a:off x="645637" y="689965"/>
              <a:ext cx="880935" cy="371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하나 M" panose="02020603020101020101" pitchFamily="18" charset="-127"/>
                  <a:ea typeface="하나 M" panose="02020603020101020101" pitchFamily="18" charset="-127"/>
                </a:rPr>
                <a:t>04</a:t>
              </a:r>
              <a:endParaRPr lang="ko-KR" altLang="en-US" sz="8800" dirty="0">
                <a:solidFill>
                  <a:schemeClr val="bg1"/>
                </a:solidFill>
                <a:latin typeface="하나 M" panose="02020603020101020101" pitchFamily="18" charset="-127"/>
                <a:ea typeface="하나 M" panose="02020603020101020101" pitchFamily="18" charset="-127"/>
              </a:endParaRP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1AD6BBE-233A-492C-ABF3-63096A960DA3}"/>
              </a:ext>
            </a:extLst>
          </p:cNvPr>
          <p:cNvCxnSpPr>
            <a:cxnSpLocks/>
          </p:cNvCxnSpPr>
          <p:nvPr/>
        </p:nvCxnSpPr>
        <p:spPr>
          <a:xfrm>
            <a:off x="3587318" y="-147443"/>
            <a:ext cx="0" cy="2104850"/>
          </a:xfrm>
          <a:prstGeom prst="line">
            <a:avLst/>
          </a:prstGeom>
          <a:ln w="60325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02CE5D31-D5CD-4BFC-B46C-86EA3667C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796" y="3443017"/>
            <a:ext cx="6279415" cy="400737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altLang="ko-KR" sz="2200" b="1" dirty="0">
                <a:latin typeface="하나 L" panose="02020603020101020101" pitchFamily="18" charset="-127"/>
                <a:ea typeface="하나 L" panose="02020603020101020101" pitchFamily="18" charset="-127"/>
              </a:rPr>
              <a:t>(1)  </a:t>
            </a:r>
            <a:r>
              <a:rPr lang="ko-KR" altLang="en-US" sz="2200" b="1" dirty="0">
                <a:latin typeface="하나 L" panose="02020603020101020101" pitchFamily="18" charset="-127"/>
                <a:ea typeface="하나 L" panose="02020603020101020101" pitchFamily="18" charset="-127"/>
              </a:rPr>
              <a:t>동일한 </a:t>
            </a:r>
            <a:r>
              <a:rPr lang="en-US" altLang="ko-KR" sz="2200" b="1" dirty="0">
                <a:latin typeface="하나 L" panose="02020603020101020101" pitchFamily="18" charset="-127"/>
                <a:ea typeface="하나 L" panose="02020603020101020101" pitchFamily="18" charset="-127"/>
              </a:rPr>
              <a:t>Agent </a:t>
            </a:r>
            <a:r>
              <a:rPr lang="ko-KR" altLang="en-US" sz="2200" b="1" dirty="0">
                <a:latin typeface="하나 L" panose="02020603020101020101" pitchFamily="18" charset="-127"/>
                <a:ea typeface="하나 L" panose="02020603020101020101" pitchFamily="18" charset="-127"/>
              </a:rPr>
              <a:t>간의 적대적 강화학습 결과</a:t>
            </a:r>
            <a:endParaRPr lang="en-US" altLang="ko-KR" sz="2200" b="1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41BF7C0D-E198-4D04-91B4-9E8972A363E6}"/>
              </a:ext>
            </a:extLst>
          </p:cNvPr>
          <p:cNvSpPr txBox="1">
            <a:spLocks/>
          </p:cNvSpPr>
          <p:nvPr/>
        </p:nvSpPr>
        <p:spPr>
          <a:xfrm>
            <a:off x="5591796" y="4143385"/>
            <a:ext cx="6279415" cy="400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r>
              <a:rPr lang="en-US" altLang="ko-KR" sz="2200" b="1" dirty="0">
                <a:latin typeface="하나 L" panose="02020603020101020101" pitchFamily="18" charset="-127"/>
                <a:ea typeface="하나 L" panose="02020603020101020101" pitchFamily="18" charset="-127"/>
              </a:rPr>
              <a:t>(2)  </a:t>
            </a:r>
            <a:r>
              <a:rPr lang="ko-KR" altLang="en-US" sz="2200" b="1" dirty="0">
                <a:latin typeface="하나 L" panose="02020603020101020101" pitchFamily="18" charset="-127"/>
                <a:ea typeface="하나 L" panose="02020603020101020101" pitchFamily="18" charset="-127"/>
              </a:rPr>
              <a:t>서로 다른 </a:t>
            </a:r>
            <a:r>
              <a:rPr lang="en-US" altLang="ko-KR" sz="2200" b="1" dirty="0">
                <a:latin typeface="하나 L" panose="02020603020101020101" pitchFamily="18" charset="-127"/>
                <a:ea typeface="하나 L" panose="02020603020101020101" pitchFamily="18" charset="-127"/>
              </a:rPr>
              <a:t>Agent </a:t>
            </a:r>
            <a:r>
              <a:rPr lang="ko-KR" altLang="en-US" sz="2200" b="1" dirty="0">
                <a:latin typeface="하나 L" panose="02020603020101020101" pitchFamily="18" charset="-127"/>
                <a:ea typeface="하나 L" panose="02020603020101020101" pitchFamily="18" charset="-127"/>
              </a:rPr>
              <a:t>간의 적대적 강화학습 결과</a:t>
            </a:r>
            <a:endParaRPr lang="en-US" altLang="ko-KR" sz="2200" b="1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3C62247-1EC5-4CF2-BE26-3CE7E57E5BB5}"/>
              </a:ext>
            </a:extLst>
          </p:cNvPr>
          <p:cNvGrpSpPr/>
          <p:nvPr/>
        </p:nvGrpSpPr>
        <p:grpSpPr>
          <a:xfrm>
            <a:off x="6071743" y="3392382"/>
            <a:ext cx="2079276" cy="1237447"/>
            <a:chOff x="6071743" y="3392382"/>
            <a:chExt cx="2079276" cy="1237447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00225B1-3912-4DFA-87EF-07B253C3A0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1743" y="3406141"/>
              <a:ext cx="1731264" cy="302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387D6E7-25A2-46A1-9E74-ED5384D5DA68}"/>
                </a:ext>
              </a:extLst>
            </p:cNvPr>
            <p:cNvCxnSpPr>
              <a:cxnSpLocks/>
            </p:cNvCxnSpPr>
            <p:nvPr/>
          </p:nvCxnSpPr>
          <p:spPr>
            <a:xfrm>
              <a:off x="6101969" y="4616753"/>
              <a:ext cx="2030095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BAC67DD5-D7AC-4962-A8A3-1EFBE90B8C21}"/>
                </a:ext>
              </a:extLst>
            </p:cNvPr>
            <p:cNvCxnSpPr>
              <a:cxnSpLocks/>
            </p:cNvCxnSpPr>
            <p:nvPr/>
          </p:nvCxnSpPr>
          <p:spPr>
            <a:xfrm>
              <a:off x="6083808" y="3405839"/>
              <a:ext cx="12192" cy="122399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1BEEC09-8F9E-4336-97AB-9556DDF9F7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32064" y="4012693"/>
              <a:ext cx="0" cy="617136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80567BF-120D-4E74-9E03-CFDECF03FA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3007" y="3392382"/>
              <a:ext cx="0" cy="617136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065E7962-BCC1-40E3-994F-577D55870F23}"/>
                </a:ext>
              </a:extLst>
            </p:cNvPr>
            <p:cNvCxnSpPr>
              <a:cxnSpLocks/>
            </p:cNvCxnSpPr>
            <p:nvPr/>
          </p:nvCxnSpPr>
          <p:spPr>
            <a:xfrm>
              <a:off x="7790307" y="4003471"/>
              <a:ext cx="360712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3E7C4CF-6D98-4A97-B2FE-4E15A0CFA082}"/>
              </a:ext>
            </a:extLst>
          </p:cNvPr>
          <p:cNvSpPr txBox="1"/>
          <p:nvPr/>
        </p:nvSpPr>
        <p:spPr>
          <a:xfrm>
            <a:off x="6331744" y="4664541"/>
            <a:ext cx="1819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하나 L" panose="02020603020101020101" pitchFamily="18" charset="-127"/>
                <a:ea typeface="하나 L" panose="02020603020101020101" pitchFamily="18" charset="-127"/>
              </a:rPr>
              <a:t>Human Factor</a:t>
            </a:r>
            <a:r>
              <a:rPr lang="ko-KR" altLang="en-US" b="1" dirty="0">
                <a:latin typeface="하나 L" panose="02020603020101020101" pitchFamily="18" charset="-127"/>
                <a:ea typeface="하나 L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7634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그룹 57">
            <a:extLst>
              <a:ext uri="{FF2B5EF4-FFF2-40B4-BE49-F238E27FC236}">
                <a16:creationId xmlns:a16="http://schemas.microsoft.com/office/drawing/2014/main" id="{029FF2BA-8632-4E6B-B1DC-DED7E978E2E1}"/>
              </a:ext>
            </a:extLst>
          </p:cNvPr>
          <p:cNvGrpSpPr/>
          <p:nvPr/>
        </p:nvGrpSpPr>
        <p:grpSpPr>
          <a:xfrm>
            <a:off x="409637" y="296723"/>
            <a:ext cx="906448" cy="880936"/>
            <a:chOff x="638237" y="449123"/>
            <a:chExt cx="906448" cy="880936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6C4D323A-60F7-4185-BC5D-20F6BE374CA8}"/>
                </a:ext>
              </a:extLst>
            </p:cNvPr>
            <p:cNvGrpSpPr/>
            <p:nvPr/>
          </p:nvGrpSpPr>
          <p:grpSpPr>
            <a:xfrm>
              <a:off x="638237" y="449123"/>
              <a:ext cx="880936" cy="880936"/>
              <a:chOff x="638237" y="449123"/>
              <a:chExt cx="880936" cy="880936"/>
            </a:xfrm>
          </p:grpSpPr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6C25F681-79D5-4232-8DE3-0797A2128103}"/>
                  </a:ext>
                </a:extLst>
              </p:cNvPr>
              <p:cNvSpPr/>
              <p:nvPr/>
            </p:nvSpPr>
            <p:spPr>
              <a:xfrm>
                <a:off x="638237" y="449123"/>
                <a:ext cx="880936" cy="880936"/>
              </a:xfrm>
              <a:prstGeom prst="ellipse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43A59BD5-03D3-480D-9EB9-D0F099229C7C}"/>
                  </a:ext>
                </a:extLst>
              </p:cNvPr>
              <p:cNvSpPr/>
              <p:nvPr/>
            </p:nvSpPr>
            <p:spPr>
              <a:xfrm>
                <a:off x="687413" y="489569"/>
                <a:ext cx="792000" cy="79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3DA1DD45-5534-431D-B2D4-BA154CDC642D}"/>
                  </a:ext>
                </a:extLst>
              </p:cNvPr>
              <p:cNvSpPr/>
              <p:nvPr/>
            </p:nvSpPr>
            <p:spPr>
              <a:xfrm>
                <a:off x="726105" y="522906"/>
                <a:ext cx="720000" cy="720000"/>
              </a:xfrm>
              <a:prstGeom prst="ellipse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9FC186F-D4A2-4606-9A4C-4399470DEAD7}"/>
                </a:ext>
              </a:extLst>
            </p:cNvPr>
            <p:cNvSpPr txBox="1"/>
            <p:nvPr/>
          </p:nvSpPr>
          <p:spPr>
            <a:xfrm>
              <a:off x="663750" y="576222"/>
              <a:ext cx="88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하나 M" panose="02020603020101020101" pitchFamily="18" charset="-127"/>
                  <a:ea typeface="하나 M" panose="02020603020101020101" pitchFamily="18" charset="-127"/>
                </a:rPr>
                <a:t>04</a:t>
              </a:r>
              <a:endParaRPr lang="ko-KR" altLang="en-US" sz="3200" dirty="0">
                <a:solidFill>
                  <a:schemeClr val="bg1"/>
                </a:solidFill>
                <a:latin typeface="하나 M" panose="02020603020101020101" pitchFamily="18" charset="-127"/>
                <a:ea typeface="하나 M" panose="02020603020101020101" pitchFamily="18" charset="-127"/>
              </a:endParaRPr>
            </a:p>
          </p:txBody>
        </p:sp>
      </p:grp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41439431-3260-41F6-A1D5-532468C5913A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850105" y="0"/>
            <a:ext cx="0" cy="296723"/>
          </a:xfrm>
          <a:prstGeom prst="line">
            <a:avLst/>
          </a:prstGeom>
          <a:ln w="60325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내용 개체 틀 2">
            <a:extLst>
              <a:ext uri="{FF2B5EF4-FFF2-40B4-BE49-F238E27FC236}">
                <a16:creationId xmlns:a16="http://schemas.microsoft.com/office/drawing/2014/main" id="{8E812571-EC17-4155-89F1-3E55F0D068EC}"/>
              </a:ext>
            </a:extLst>
          </p:cNvPr>
          <p:cNvSpPr txBox="1">
            <a:spLocks/>
          </p:cNvSpPr>
          <p:nvPr/>
        </p:nvSpPr>
        <p:spPr>
          <a:xfrm>
            <a:off x="1365261" y="512227"/>
            <a:ext cx="7536692" cy="4007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altLang="ko-KR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(1) </a:t>
            </a:r>
            <a:r>
              <a:rPr lang="ko-KR" altLang="en-US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동일한 </a:t>
            </a:r>
            <a:r>
              <a:rPr lang="en-US" altLang="ko-KR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Agent </a:t>
            </a:r>
            <a:r>
              <a:rPr lang="ko-KR" altLang="en-US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간의 적대적 강화학습 결과</a:t>
            </a:r>
            <a:endParaRPr lang="en-US" altLang="ko-KR" sz="2400" b="1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A3971BC-4E63-43ED-8796-D6D6DF637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643" y="2980373"/>
            <a:ext cx="4450458" cy="1756978"/>
          </a:xfrm>
          <a:prstGeom prst="rect">
            <a:avLst/>
          </a:prstGeom>
        </p:spPr>
      </p:pic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415158B8-DDD3-468A-AE02-31DE234C5FFF}"/>
              </a:ext>
            </a:extLst>
          </p:cNvPr>
          <p:cNvSpPr txBox="1">
            <a:spLocks/>
          </p:cNvSpPr>
          <p:nvPr/>
        </p:nvSpPr>
        <p:spPr>
          <a:xfrm>
            <a:off x="514446" y="1311632"/>
            <a:ext cx="2017095" cy="434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buNone/>
            </a:pPr>
            <a:r>
              <a:rPr lang="en-US" altLang="ko-KR" sz="19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• </a:t>
            </a:r>
            <a:r>
              <a:rPr lang="en-US" altLang="ko-KR" sz="1900" b="1" dirty="0">
                <a:latin typeface="하나 L" panose="02020603020101020101" pitchFamily="18" charset="-127"/>
                <a:ea typeface="하나 L" panose="02020603020101020101" pitchFamily="18" charset="-127"/>
              </a:rPr>
              <a:t>Human Factor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884153F-6DD5-4AAB-AF7E-D6B8140B72D7}"/>
              </a:ext>
            </a:extLst>
          </p:cNvPr>
          <p:cNvSpPr txBox="1"/>
          <p:nvPr/>
        </p:nvSpPr>
        <p:spPr>
          <a:xfrm>
            <a:off x="605866" y="6430472"/>
            <a:ext cx="56800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base">
              <a:lnSpc>
                <a:spcPct val="100000"/>
              </a:lnSpc>
              <a:buNone/>
            </a:pPr>
            <a:r>
              <a:rPr lang="en-US" altLang="ko-KR" sz="1100" dirty="0">
                <a:latin typeface="하나 L" panose="02020603020101020101" pitchFamily="18" charset="-127"/>
                <a:ea typeface="하나 L" panose="02020603020101020101" pitchFamily="18" charset="-127"/>
              </a:rPr>
              <a:t>Do et al. 2021. A Simulation Model of Intermittently Controlled Point-and-Click </a:t>
            </a:r>
            <a:r>
              <a:rPr lang="en-US" altLang="ko-KR" sz="1100" dirty="0" err="1">
                <a:latin typeface="하나 L" panose="02020603020101020101" pitchFamily="18" charset="-127"/>
                <a:ea typeface="하나 L" panose="02020603020101020101" pitchFamily="18" charset="-127"/>
              </a:rPr>
              <a:t>Behaviour</a:t>
            </a:r>
            <a:endParaRPr lang="en-US" altLang="ko-KR" sz="1100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F2D15CD-16BF-49A4-830B-C6CE129E663A}"/>
              </a:ext>
            </a:extLst>
          </p:cNvPr>
          <p:cNvSpPr/>
          <p:nvPr/>
        </p:nvSpPr>
        <p:spPr>
          <a:xfrm>
            <a:off x="3445892" y="5716911"/>
            <a:ext cx="2487455" cy="5522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Click Action</a:t>
            </a:r>
            <a:endParaRPr lang="ko-KR" altLang="en-US" dirty="0">
              <a:solidFill>
                <a:schemeClr val="tx1"/>
              </a:solidFill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497BDC5-790B-4475-AC92-FB900D2F0D1E}"/>
              </a:ext>
            </a:extLst>
          </p:cNvPr>
          <p:cNvSpPr/>
          <p:nvPr/>
        </p:nvSpPr>
        <p:spPr>
          <a:xfrm>
            <a:off x="3445891" y="4947585"/>
            <a:ext cx="2487455" cy="5522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Visual</a:t>
            </a:r>
            <a:r>
              <a:rPr lang="ko-KR" altLang="en-US" dirty="0">
                <a:solidFill>
                  <a:schemeClr val="tx1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Perception</a:t>
            </a:r>
            <a:endParaRPr lang="ko-KR" altLang="en-US" dirty="0">
              <a:solidFill>
                <a:schemeClr val="tx1"/>
              </a:solidFill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806206E-D211-46F6-A971-320E7155667C}"/>
              </a:ext>
            </a:extLst>
          </p:cNvPr>
          <p:cNvSpPr/>
          <p:nvPr/>
        </p:nvSpPr>
        <p:spPr>
          <a:xfrm>
            <a:off x="812417" y="4947585"/>
            <a:ext cx="2487455" cy="5522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Mouse</a:t>
            </a:r>
            <a:endParaRPr lang="ko-KR" altLang="en-US" dirty="0">
              <a:solidFill>
                <a:schemeClr val="tx1"/>
              </a:solidFill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0C97100-F9B5-4F80-971B-C029F1D5DABB}"/>
              </a:ext>
            </a:extLst>
          </p:cNvPr>
          <p:cNvSpPr/>
          <p:nvPr/>
        </p:nvSpPr>
        <p:spPr>
          <a:xfrm>
            <a:off x="812417" y="5716912"/>
            <a:ext cx="2487455" cy="5522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Upper Limb</a:t>
            </a:r>
            <a:endParaRPr lang="ko-KR" altLang="en-US" dirty="0">
              <a:solidFill>
                <a:schemeClr val="tx1"/>
              </a:solidFill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50" name="내용 개체 틀 2">
            <a:extLst>
              <a:ext uri="{FF2B5EF4-FFF2-40B4-BE49-F238E27FC236}">
                <a16:creationId xmlns:a16="http://schemas.microsoft.com/office/drawing/2014/main" id="{3849D1DF-6AD6-4DA0-99F6-356DFA47748F}"/>
              </a:ext>
            </a:extLst>
          </p:cNvPr>
          <p:cNvSpPr txBox="1">
            <a:spLocks/>
          </p:cNvSpPr>
          <p:nvPr/>
        </p:nvSpPr>
        <p:spPr>
          <a:xfrm>
            <a:off x="766749" y="1840195"/>
            <a:ext cx="9511107" cy="434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buNone/>
            </a:pPr>
            <a:r>
              <a:rPr lang="en-US" altLang="ko-KR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→ </a:t>
            </a:r>
            <a:r>
              <a:rPr lang="ko-KR" altLang="en-US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인간의 특성을 </a:t>
            </a:r>
            <a:r>
              <a:rPr lang="en-US" altLang="ko-KR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state</a:t>
            </a:r>
            <a:r>
              <a:rPr lang="ko-KR" altLang="en-US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에 반영하기 위한 변수</a:t>
            </a:r>
            <a:endParaRPr lang="en-US" altLang="ko-KR" sz="1800" b="1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51" name="내용 개체 틀 2">
            <a:extLst>
              <a:ext uri="{FF2B5EF4-FFF2-40B4-BE49-F238E27FC236}">
                <a16:creationId xmlns:a16="http://schemas.microsoft.com/office/drawing/2014/main" id="{314F047B-1464-4D14-9184-18C0793E5E37}"/>
              </a:ext>
            </a:extLst>
          </p:cNvPr>
          <p:cNvSpPr txBox="1">
            <a:spLocks/>
          </p:cNvSpPr>
          <p:nvPr/>
        </p:nvSpPr>
        <p:spPr>
          <a:xfrm>
            <a:off x="766749" y="2336051"/>
            <a:ext cx="4690188" cy="434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buNone/>
            </a:pPr>
            <a:r>
              <a:rPr lang="en-US" altLang="ko-KR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→ </a:t>
            </a:r>
            <a:r>
              <a:rPr lang="en-US" altLang="ko-KR" sz="1800" b="1" dirty="0">
                <a:latin typeface="하나 L" panose="02020603020101020101" pitchFamily="18" charset="-127"/>
                <a:ea typeface="하나 L" panose="02020603020101020101" pitchFamily="18" charset="-127"/>
              </a:rPr>
              <a:t>5</a:t>
            </a:r>
            <a:r>
              <a:rPr lang="ko-KR" altLang="en-US" sz="1800" b="1" dirty="0">
                <a:latin typeface="하나 L" panose="02020603020101020101" pitchFamily="18" charset="-127"/>
                <a:ea typeface="하나 L" panose="02020603020101020101" pitchFamily="18" charset="-127"/>
              </a:rPr>
              <a:t>개의 </a:t>
            </a:r>
            <a:r>
              <a:rPr lang="en-US" altLang="ko-KR" sz="1800" b="1" dirty="0">
                <a:latin typeface="하나 L" panose="02020603020101020101" pitchFamily="18" charset="-127"/>
                <a:ea typeface="하나 L" panose="02020603020101020101" pitchFamily="18" charset="-127"/>
              </a:rPr>
              <a:t>Submodule</a:t>
            </a:r>
            <a:r>
              <a:rPr lang="en-US" altLang="ko-KR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, </a:t>
            </a:r>
            <a:r>
              <a:rPr lang="en-US" altLang="ko-KR" sz="1800" b="1" dirty="0">
                <a:latin typeface="하나 L" panose="02020603020101020101" pitchFamily="18" charset="-127"/>
                <a:ea typeface="하나 L" panose="02020603020101020101" pitchFamily="18" charset="-127"/>
              </a:rPr>
              <a:t>12</a:t>
            </a:r>
            <a:r>
              <a:rPr lang="ko-KR" altLang="en-US" sz="1800" b="1" dirty="0">
                <a:latin typeface="하나 L" panose="02020603020101020101" pitchFamily="18" charset="-127"/>
                <a:ea typeface="하나 L" panose="02020603020101020101" pitchFamily="18" charset="-127"/>
              </a:rPr>
              <a:t>개의 </a:t>
            </a:r>
            <a:r>
              <a:rPr lang="en-US" altLang="ko-KR" sz="1800" b="1" dirty="0">
                <a:latin typeface="하나 L" panose="02020603020101020101" pitchFamily="18" charset="-127"/>
                <a:ea typeface="하나 L" panose="02020603020101020101" pitchFamily="18" charset="-127"/>
              </a:rPr>
              <a:t>Factor</a:t>
            </a:r>
            <a:r>
              <a:rPr lang="ko-KR" altLang="en-US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들로 구성</a:t>
            </a:r>
            <a:endParaRPr lang="en-US" altLang="ko-KR" sz="1800" b="1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B0BD91-C3C7-43E4-8144-B16EA9BC3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654" y="1840195"/>
            <a:ext cx="5512680" cy="4428937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2BBD21CE-9235-4A7C-A10E-977F83627D91}"/>
              </a:ext>
            </a:extLst>
          </p:cNvPr>
          <p:cNvSpPr/>
          <p:nvPr/>
        </p:nvSpPr>
        <p:spPr>
          <a:xfrm>
            <a:off x="1994475" y="5443441"/>
            <a:ext cx="2487455" cy="3845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Motor Control</a:t>
            </a:r>
            <a:endParaRPr lang="ko-KR" altLang="en-US" dirty="0">
              <a:solidFill>
                <a:schemeClr val="tx1"/>
              </a:solidFill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244BF-30CD-4571-973B-8F748F1A3CB8}"/>
              </a:ext>
            </a:extLst>
          </p:cNvPr>
          <p:cNvSpPr/>
          <p:nvPr/>
        </p:nvSpPr>
        <p:spPr>
          <a:xfrm>
            <a:off x="9573768" y="3355848"/>
            <a:ext cx="2066544" cy="50724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하나 L" panose="02020603020101020101" pitchFamily="18" charset="-127"/>
                <a:ea typeface="하나 L" panose="02020603020101020101" pitchFamily="18" charset="-127"/>
              </a:rPr>
              <a:t>12</a:t>
            </a:r>
            <a:r>
              <a:rPr lang="ko-KR" altLang="en-US" sz="1600" dirty="0">
                <a:latin typeface="하나 L" panose="02020603020101020101" pitchFamily="18" charset="-127"/>
                <a:ea typeface="하나 L" panose="02020603020101020101" pitchFamily="18" charset="-127"/>
              </a:rPr>
              <a:t>개의 </a:t>
            </a:r>
            <a:r>
              <a:rPr lang="en-US" altLang="ko-KR" sz="1600" dirty="0">
                <a:latin typeface="하나 L" panose="02020603020101020101" pitchFamily="18" charset="-127"/>
                <a:ea typeface="하나 L" panose="02020603020101020101" pitchFamily="18" charset="-127"/>
              </a:rPr>
              <a:t>Human Factor</a:t>
            </a:r>
            <a:endParaRPr lang="ko-KR" altLang="en-US" sz="1600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8718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그룹 57">
            <a:extLst>
              <a:ext uri="{FF2B5EF4-FFF2-40B4-BE49-F238E27FC236}">
                <a16:creationId xmlns:a16="http://schemas.microsoft.com/office/drawing/2014/main" id="{029FF2BA-8632-4E6B-B1DC-DED7E978E2E1}"/>
              </a:ext>
            </a:extLst>
          </p:cNvPr>
          <p:cNvGrpSpPr/>
          <p:nvPr/>
        </p:nvGrpSpPr>
        <p:grpSpPr>
          <a:xfrm>
            <a:off x="409637" y="296723"/>
            <a:ext cx="906448" cy="880936"/>
            <a:chOff x="638237" y="449123"/>
            <a:chExt cx="906448" cy="880936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6C4D323A-60F7-4185-BC5D-20F6BE374CA8}"/>
                </a:ext>
              </a:extLst>
            </p:cNvPr>
            <p:cNvGrpSpPr/>
            <p:nvPr/>
          </p:nvGrpSpPr>
          <p:grpSpPr>
            <a:xfrm>
              <a:off x="638237" y="449123"/>
              <a:ext cx="880936" cy="880936"/>
              <a:chOff x="638237" y="449123"/>
              <a:chExt cx="880936" cy="880936"/>
            </a:xfrm>
          </p:grpSpPr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6C25F681-79D5-4232-8DE3-0797A2128103}"/>
                  </a:ext>
                </a:extLst>
              </p:cNvPr>
              <p:cNvSpPr/>
              <p:nvPr/>
            </p:nvSpPr>
            <p:spPr>
              <a:xfrm>
                <a:off x="638237" y="449123"/>
                <a:ext cx="880936" cy="880936"/>
              </a:xfrm>
              <a:prstGeom prst="ellipse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43A59BD5-03D3-480D-9EB9-D0F099229C7C}"/>
                  </a:ext>
                </a:extLst>
              </p:cNvPr>
              <p:cNvSpPr/>
              <p:nvPr/>
            </p:nvSpPr>
            <p:spPr>
              <a:xfrm>
                <a:off x="687413" y="489569"/>
                <a:ext cx="792000" cy="79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3DA1DD45-5534-431D-B2D4-BA154CDC642D}"/>
                  </a:ext>
                </a:extLst>
              </p:cNvPr>
              <p:cNvSpPr/>
              <p:nvPr/>
            </p:nvSpPr>
            <p:spPr>
              <a:xfrm>
                <a:off x="726105" y="522906"/>
                <a:ext cx="720000" cy="720000"/>
              </a:xfrm>
              <a:prstGeom prst="ellipse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9FC186F-D4A2-4606-9A4C-4399470DEAD7}"/>
                </a:ext>
              </a:extLst>
            </p:cNvPr>
            <p:cNvSpPr txBox="1"/>
            <p:nvPr/>
          </p:nvSpPr>
          <p:spPr>
            <a:xfrm>
              <a:off x="663750" y="576222"/>
              <a:ext cx="88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하나 M" panose="02020603020101020101" pitchFamily="18" charset="-127"/>
                  <a:ea typeface="하나 M" panose="02020603020101020101" pitchFamily="18" charset="-127"/>
                </a:rPr>
                <a:t>03</a:t>
              </a:r>
              <a:endParaRPr lang="ko-KR" altLang="en-US" sz="3200" dirty="0">
                <a:solidFill>
                  <a:schemeClr val="bg1"/>
                </a:solidFill>
                <a:latin typeface="하나 M" panose="02020603020101020101" pitchFamily="18" charset="-127"/>
                <a:ea typeface="하나 M" panose="02020603020101020101" pitchFamily="18" charset="-127"/>
              </a:endParaRPr>
            </a:p>
          </p:txBody>
        </p:sp>
      </p:grp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41439431-3260-41F6-A1D5-532468C5913A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850105" y="0"/>
            <a:ext cx="0" cy="296723"/>
          </a:xfrm>
          <a:prstGeom prst="line">
            <a:avLst/>
          </a:prstGeom>
          <a:ln w="60325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내용 개체 틀 2">
            <a:extLst>
              <a:ext uri="{FF2B5EF4-FFF2-40B4-BE49-F238E27FC236}">
                <a16:creationId xmlns:a16="http://schemas.microsoft.com/office/drawing/2014/main" id="{8E812571-EC17-4155-89F1-3E55F0D068EC}"/>
              </a:ext>
            </a:extLst>
          </p:cNvPr>
          <p:cNvSpPr txBox="1">
            <a:spLocks/>
          </p:cNvSpPr>
          <p:nvPr/>
        </p:nvSpPr>
        <p:spPr>
          <a:xfrm>
            <a:off x="1365261" y="512227"/>
            <a:ext cx="7536692" cy="4007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altLang="ko-KR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(1) </a:t>
            </a:r>
            <a:r>
              <a:rPr lang="ko-KR" altLang="en-US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동일한 </a:t>
            </a:r>
            <a:r>
              <a:rPr lang="en-US" altLang="ko-KR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Agent </a:t>
            </a:r>
            <a:r>
              <a:rPr lang="ko-KR" altLang="en-US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간의 적대적 강화학습 결과</a:t>
            </a:r>
            <a:endParaRPr lang="en-US" altLang="ko-KR" sz="2400" b="1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A3971BC-4E63-43ED-8796-D6D6DF637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89" y="2261358"/>
            <a:ext cx="6885234" cy="2718192"/>
          </a:xfrm>
          <a:prstGeom prst="rect">
            <a:avLst/>
          </a:prstGeom>
        </p:spPr>
      </p:pic>
      <p:sp>
        <p:nvSpPr>
          <p:cNvPr id="50" name="내용 개체 틀 2">
            <a:extLst>
              <a:ext uri="{FF2B5EF4-FFF2-40B4-BE49-F238E27FC236}">
                <a16:creationId xmlns:a16="http://schemas.microsoft.com/office/drawing/2014/main" id="{3849D1DF-6AD6-4DA0-99F6-356DFA47748F}"/>
              </a:ext>
            </a:extLst>
          </p:cNvPr>
          <p:cNvSpPr txBox="1">
            <a:spLocks/>
          </p:cNvSpPr>
          <p:nvPr/>
        </p:nvSpPr>
        <p:spPr>
          <a:xfrm>
            <a:off x="620201" y="1514600"/>
            <a:ext cx="9511107" cy="434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buNone/>
            </a:pPr>
            <a:r>
              <a:rPr lang="ko-KR" altLang="en-US" sz="1800" b="1" dirty="0">
                <a:latin typeface="하나 L" panose="02020603020101020101" pitchFamily="18" charset="-127"/>
                <a:ea typeface="하나 L" panose="02020603020101020101" pitchFamily="18" charset="-127"/>
              </a:rPr>
              <a:t>실험 </a:t>
            </a:r>
            <a:r>
              <a:rPr lang="en-US" altLang="ko-KR" sz="1800" b="1" dirty="0">
                <a:latin typeface="하나 L" panose="02020603020101020101" pitchFamily="18" charset="-127"/>
                <a:ea typeface="하나 L" panose="02020603020101020101" pitchFamily="18" charset="-127"/>
              </a:rPr>
              <a:t>1. </a:t>
            </a:r>
            <a:r>
              <a:rPr lang="ko-KR" altLang="en-US" sz="1800" b="1" dirty="0">
                <a:solidFill>
                  <a:srgbClr val="0D13FB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서로 동일한 </a:t>
            </a:r>
            <a:r>
              <a:rPr lang="en-US" altLang="ko-KR" sz="1800" b="1" dirty="0">
                <a:latin typeface="하나 L" panose="02020603020101020101" pitchFamily="18" charset="-127"/>
                <a:ea typeface="하나 L" panose="02020603020101020101" pitchFamily="18" charset="-127"/>
              </a:rPr>
              <a:t>Human Factor </a:t>
            </a:r>
            <a:r>
              <a:rPr lang="ko-KR" altLang="en-US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값을 가지는 </a:t>
            </a:r>
            <a:r>
              <a:rPr lang="en-US" altLang="ko-KR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Agent </a:t>
            </a:r>
            <a:r>
              <a:rPr lang="ko-KR" altLang="en-US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사이의 경쟁적 강화학습</a:t>
            </a:r>
            <a:endParaRPr lang="en-US" altLang="ko-KR" sz="1800" b="1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BE0517-3978-430D-95C4-FB417A6296B8}"/>
              </a:ext>
            </a:extLst>
          </p:cNvPr>
          <p:cNvSpPr/>
          <p:nvPr/>
        </p:nvSpPr>
        <p:spPr>
          <a:xfrm>
            <a:off x="4596537" y="2291499"/>
            <a:ext cx="900594" cy="263827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6B900CA6-A3F9-4748-B97C-C4A9E7C63956}"/>
              </a:ext>
            </a:extLst>
          </p:cNvPr>
          <p:cNvSpPr txBox="1">
            <a:spLocks/>
          </p:cNvSpPr>
          <p:nvPr/>
        </p:nvSpPr>
        <p:spPr>
          <a:xfrm>
            <a:off x="515793" y="5402354"/>
            <a:ext cx="9125999" cy="434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buNone/>
            </a:pPr>
            <a:r>
              <a:rPr lang="en-US" altLang="ko-KR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→ </a:t>
            </a:r>
            <a:r>
              <a:rPr lang="ko-KR" altLang="en-US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적대적 강화학습을 사용하지 않았던 기존 연구와  동일한 </a:t>
            </a:r>
            <a:r>
              <a:rPr lang="en-US" altLang="ko-KR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Human Factor  </a:t>
            </a:r>
            <a:r>
              <a:rPr lang="ko-KR" altLang="en-US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값을 사용</a:t>
            </a:r>
            <a:endParaRPr lang="en-US" altLang="ko-KR" sz="1800" b="1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73C28C2D-5933-4FA9-9783-4153DC9BBFDD}"/>
              </a:ext>
            </a:extLst>
          </p:cNvPr>
          <p:cNvSpPr txBox="1">
            <a:spLocks/>
          </p:cNvSpPr>
          <p:nvPr/>
        </p:nvSpPr>
        <p:spPr>
          <a:xfrm>
            <a:off x="497505" y="6138458"/>
            <a:ext cx="7973856" cy="434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buNone/>
            </a:pPr>
            <a:r>
              <a:rPr lang="en-US" altLang="ko-KR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→  </a:t>
            </a:r>
            <a:r>
              <a:rPr lang="ko-KR" altLang="en-US" sz="1800" b="1" dirty="0">
                <a:latin typeface="하나 L" panose="02020603020101020101" pitchFamily="18" charset="-127"/>
                <a:ea typeface="하나 L" panose="02020603020101020101" pitchFamily="18" charset="-127"/>
              </a:rPr>
              <a:t>적대적 강화학습  이   </a:t>
            </a:r>
            <a:r>
              <a:rPr lang="en-US" altLang="ko-KR" sz="1800" b="1" dirty="0">
                <a:latin typeface="하나 L" panose="02020603020101020101" pitchFamily="18" charset="-127"/>
                <a:ea typeface="하나 L" panose="02020603020101020101" pitchFamily="18" charset="-127"/>
              </a:rPr>
              <a:t>Policy   </a:t>
            </a:r>
            <a:r>
              <a:rPr lang="ko-KR" altLang="en-US" sz="1800" b="1" dirty="0">
                <a:latin typeface="하나 L" panose="02020603020101020101" pitchFamily="18" charset="-127"/>
                <a:ea typeface="하나 L" panose="02020603020101020101" pitchFamily="18" charset="-127"/>
              </a:rPr>
              <a:t>변화에 주는 영향을 검증하는 실험</a:t>
            </a:r>
            <a:endParaRPr lang="en-US" altLang="ko-KR" sz="1800" b="1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C8B5E14-1DF5-461D-9C71-32FB9CF8EED8}"/>
              </a:ext>
            </a:extLst>
          </p:cNvPr>
          <p:cNvSpPr/>
          <p:nvPr/>
        </p:nvSpPr>
        <p:spPr>
          <a:xfrm>
            <a:off x="5417265" y="5365201"/>
            <a:ext cx="2240280" cy="434089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51D87E-8BA5-405C-BA98-CF316B387F73}"/>
              </a:ext>
            </a:extLst>
          </p:cNvPr>
          <p:cNvSpPr txBox="1"/>
          <p:nvPr/>
        </p:nvSpPr>
        <p:spPr>
          <a:xfrm>
            <a:off x="3939275" y="2299502"/>
            <a:ext cx="689693" cy="369332"/>
          </a:xfrm>
          <a:prstGeom prst="rect">
            <a:avLst/>
          </a:prstGeom>
          <a:solidFill>
            <a:schemeClr val="accent4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하나 L" panose="02020603020101020101" pitchFamily="18" charset="-127"/>
                <a:ea typeface="하나 L" panose="02020603020101020101" pitchFamily="18" charset="-127"/>
              </a:rPr>
              <a:t>고정</a:t>
            </a:r>
            <a:endParaRPr lang="ko-KR" altLang="en-US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A260B7-26C0-4A29-9F89-3C51B68EB9BD}"/>
              </a:ext>
            </a:extLst>
          </p:cNvPr>
          <p:cNvSpPr/>
          <p:nvPr/>
        </p:nvSpPr>
        <p:spPr>
          <a:xfrm>
            <a:off x="839217" y="6104906"/>
            <a:ext cx="1689847" cy="434089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57359B7C-B9D3-45AA-8506-85558B3CF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484055"/>
              </p:ext>
            </p:extLst>
          </p:nvPr>
        </p:nvGraphicFramePr>
        <p:xfrm>
          <a:off x="7747180" y="2454692"/>
          <a:ext cx="4034616" cy="21171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4872">
                  <a:extLst>
                    <a:ext uri="{9D8B030D-6E8A-4147-A177-3AD203B41FA5}">
                      <a16:colId xmlns:a16="http://schemas.microsoft.com/office/drawing/2014/main" val="3038639552"/>
                    </a:ext>
                  </a:extLst>
                </a:gridCol>
                <a:gridCol w="1344872">
                  <a:extLst>
                    <a:ext uri="{9D8B030D-6E8A-4147-A177-3AD203B41FA5}">
                      <a16:colId xmlns:a16="http://schemas.microsoft.com/office/drawing/2014/main" val="751183801"/>
                    </a:ext>
                  </a:extLst>
                </a:gridCol>
                <a:gridCol w="1344872">
                  <a:extLst>
                    <a:ext uri="{9D8B030D-6E8A-4147-A177-3AD203B41FA5}">
                      <a16:colId xmlns:a16="http://schemas.microsoft.com/office/drawing/2014/main" val="3151789983"/>
                    </a:ext>
                  </a:extLst>
                </a:gridCol>
              </a:tblGrid>
              <a:tr h="705704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하나 L" panose="02020603020101020101" pitchFamily="18" charset="-127"/>
                        <a:ea typeface="하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하나 L" panose="02020603020101020101" pitchFamily="18" charset="-127"/>
                          <a:ea typeface="하나 L" panose="02020603020101020101" pitchFamily="18" charset="-127"/>
                        </a:rPr>
                        <a:t>기존 연구 </a:t>
                      </a:r>
                      <a:r>
                        <a:rPr lang="en-US" altLang="ko-KR" sz="1200" dirty="0">
                          <a:latin typeface="하나 L" panose="02020603020101020101" pitchFamily="18" charset="-127"/>
                          <a:ea typeface="하나 L" panose="02020603020101020101" pitchFamily="18" charset="-127"/>
                        </a:rPr>
                        <a:t>(Do et al.)</a:t>
                      </a:r>
                      <a:endParaRPr lang="ko-KR" altLang="en-US" dirty="0">
                        <a:latin typeface="하나 L" panose="02020603020101020101" pitchFamily="18" charset="-127"/>
                        <a:ea typeface="하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하나 L" panose="02020603020101020101" pitchFamily="18" charset="-127"/>
                          <a:ea typeface="하나 L" panose="02020603020101020101" pitchFamily="18" charset="-127"/>
                        </a:rPr>
                        <a:t>Ours</a:t>
                      </a:r>
                      <a:endParaRPr lang="ko-KR" altLang="en-US" b="1" dirty="0">
                        <a:latin typeface="하나 L" panose="02020603020101020101" pitchFamily="18" charset="-127"/>
                        <a:ea typeface="하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18809"/>
                  </a:ext>
                </a:extLst>
              </a:tr>
              <a:tr h="705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하나 L" panose="02020603020101020101" pitchFamily="18" charset="-127"/>
                          <a:ea typeface="하나 L" panose="02020603020101020101" pitchFamily="18" charset="-127"/>
                        </a:rPr>
                        <a:t>Human Factor</a:t>
                      </a:r>
                      <a:endParaRPr lang="ko-KR" altLang="en-US" b="1" dirty="0">
                        <a:latin typeface="하나 L" panose="02020603020101020101" pitchFamily="18" charset="-127"/>
                        <a:ea typeface="하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하나 L" panose="02020603020101020101" pitchFamily="18" charset="-127"/>
                          <a:ea typeface="하나 L" panose="02020603020101020101" pitchFamily="18" charset="-127"/>
                        </a:rPr>
                        <a:t>동일한 값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721302"/>
                  </a:ext>
                </a:extLst>
              </a:tr>
              <a:tr h="705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하나 L" panose="02020603020101020101" pitchFamily="18" charset="-127"/>
                          <a:ea typeface="하나 L" panose="02020603020101020101" pitchFamily="18" charset="-127"/>
                        </a:rPr>
                        <a:t>학습방식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하나 L" panose="02020603020101020101" pitchFamily="18" charset="-127"/>
                          <a:ea typeface="하나 L" panose="02020603020101020101" pitchFamily="18" charset="-127"/>
                        </a:rPr>
                        <a:t>강화학습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하나 L" panose="02020603020101020101" pitchFamily="18" charset="-127"/>
                          <a:ea typeface="하나 L" panose="02020603020101020101" pitchFamily="18" charset="-127"/>
                        </a:rPr>
                        <a:t>적대적 </a:t>
                      </a:r>
                      <a:endParaRPr lang="en-US" altLang="ko-KR" dirty="0">
                        <a:latin typeface="하나 L" panose="02020603020101020101" pitchFamily="18" charset="-127"/>
                        <a:ea typeface="하나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하나 L" panose="02020603020101020101" pitchFamily="18" charset="-127"/>
                          <a:ea typeface="하나 L" panose="02020603020101020101" pitchFamily="18" charset="-127"/>
                        </a:rPr>
                        <a:t>강화학습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520447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AF96F96F-3E1D-463D-86FF-C07E4AACB543}"/>
              </a:ext>
            </a:extLst>
          </p:cNvPr>
          <p:cNvSpPr txBox="1"/>
          <p:nvPr/>
        </p:nvSpPr>
        <p:spPr>
          <a:xfrm>
            <a:off x="5417265" y="5075580"/>
            <a:ext cx="2240280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하나 L" panose="02020603020101020101" pitchFamily="18" charset="-127"/>
                <a:ea typeface="하나 L" panose="02020603020101020101" pitchFamily="18" charset="-127"/>
              </a:rPr>
              <a:t>통제변인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22CD76-6823-4387-B96F-C58999BF1577}"/>
              </a:ext>
            </a:extLst>
          </p:cNvPr>
          <p:cNvSpPr txBox="1"/>
          <p:nvPr/>
        </p:nvSpPr>
        <p:spPr>
          <a:xfrm>
            <a:off x="837914" y="5807830"/>
            <a:ext cx="1689847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하나 L" panose="02020603020101020101" pitchFamily="18" charset="-127"/>
                <a:ea typeface="하나 L" panose="02020603020101020101" pitchFamily="18" charset="-127"/>
              </a:rPr>
              <a:t>조작변인</a:t>
            </a:r>
            <a:endParaRPr lang="ko-KR" altLang="en-US" sz="1200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F2FBCF-DEAC-4CF1-AA95-944D94DDEFD0}"/>
              </a:ext>
            </a:extLst>
          </p:cNvPr>
          <p:cNvSpPr/>
          <p:nvPr/>
        </p:nvSpPr>
        <p:spPr>
          <a:xfrm>
            <a:off x="2870777" y="6104211"/>
            <a:ext cx="810432" cy="434089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3E5180-F3C1-4048-9CAD-B995831DBB33}"/>
              </a:ext>
            </a:extLst>
          </p:cNvPr>
          <p:cNvSpPr txBox="1"/>
          <p:nvPr/>
        </p:nvSpPr>
        <p:spPr>
          <a:xfrm>
            <a:off x="2849882" y="5807829"/>
            <a:ext cx="831327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하나 L" panose="02020603020101020101" pitchFamily="18" charset="-127"/>
                <a:ea typeface="하나 L" panose="02020603020101020101" pitchFamily="18" charset="-127"/>
              </a:rPr>
              <a:t>종속변인</a:t>
            </a:r>
          </a:p>
        </p:txBody>
      </p:sp>
    </p:spTree>
    <p:extLst>
      <p:ext uri="{BB962C8B-B14F-4D97-AF65-F5344CB8AC3E}">
        <p14:creationId xmlns:p14="http://schemas.microsoft.com/office/powerpoint/2010/main" val="3117270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A6453F2-13D8-4FC1-8366-7BD0F06123F6}"/>
              </a:ext>
            </a:extLst>
          </p:cNvPr>
          <p:cNvGrpSpPr/>
          <p:nvPr/>
        </p:nvGrpSpPr>
        <p:grpSpPr>
          <a:xfrm>
            <a:off x="409637" y="296723"/>
            <a:ext cx="906448" cy="880936"/>
            <a:chOff x="638237" y="449123"/>
            <a:chExt cx="906448" cy="8809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15374CA-8907-453F-ACA5-6552CA18D245}"/>
                </a:ext>
              </a:extLst>
            </p:cNvPr>
            <p:cNvGrpSpPr/>
            <p:nvPr/>
          </p:nvGrpSpPr>
          <p:grpSpPr>
            <a:xfrm>
              <a:off x="638237" y="449123"/>
              <a:ext cx="880936" cy="880936"/>
              <a:chOff x="638237" y="449123"/>
              <a:chExt cx="880936" cy="88093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83CED4C-BCDE-4CC3-A59E-06ABD1D54D22}"/>
                  </a:ext>
                </a:extLst>
              </p:cNvPr>
              <p:cNvSpPr/>
              <p:nvPr/>
            </p:nvSpPr>
            <p:spPr>
              <a:xfrm>
                <a:off x="638237" y="449123"/>
                <a:ext cx="880936" cy="880936"/>
              </a:xfrm>
              <a:prstGeom prst="ellipse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B7E3F997-6D1E-407E-990E-BFA3AF40BFE6}"/>
                  </a:ext>
                </a:extLst>
              </p:cNvPr>
              <p:cNvSpPr/>
              <p:nvPr/>
            </p:nvSpPr>
            <p:spPr>
              <a:xfrm>
                <a:off x="687413" y="489569"/>
                <a:ext cx="792000" cy="79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1DEAEB9D-AFC5-4209-AEE9-D6998D654ADA}"/>
                  </a:ext>
                </a:extLst>
              </p:cNvPr>
              <p:cNvSpPr/>
              <p:nvPr/>
            </p:nvSpPr>
            <p:spPr>
              <a:xfrm>
                <a:off x="726105" y="522906"/>
                <a:ext cx="720000" cy="720000"/>
              </a:xfrm>
              <a:prstGeom prst="ellipse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FC91C8-2C15-4407-AC77-61A0ABAF86E6}"/>
                </a:ext>
              </a:extLst>
            </p:cNvPr>
            <p:cNvSpPr txBox="1"/>
            <p:nvPr/>
          </p:nvSpPr>
          <p:spPr>
            <a:xfrm>
              <a:off x="663750" y="576222"/>
              <a:ext cx="88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하나 M" panose="02020603020101020101" pitchFamily="18" charset="-127"/>
                  <a:ea typeface="하나 M" panose="02020603020101020101" pitchFamily="18" charset="-127"/>
                </a:rPr>
                <a:t>04</a:t>
              </a:r>
              <a:endParaRPr lang="ko-KR" altLang="en-US" sz="3200" dirty="0">
                <a:solidFill>
                  <a:schemeClr val="bg1"/>
                </a:solidFill>
                <a:latin typeface="하나 M" panose="02020603020101020101" pitchFamily="18" charset="-127"/>
                <a:ea typeface="하나 M" panose="02020603020101020101" pitchFamily="18" charset="-127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5164E97-22BE-4E31-878A-C8D12AAECAAA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850105" y="0"/>
            <a:ext cx="0" cy="296723"/>
          </a:xfrm>
          <a:prstGeom prst="line">
            <a:avLst/>
          </a:prstGeom>
          <a:ln w="60325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222BEA9-E292-48D7-BA8D-0FBB15E5F7A1}"/>
              </a:ext>
            </a:extLst>
          </p:cNvPr>
          <p:cNvSpPr txBox="1"/>
          <p:nvPr/>
        </p:nvSpPr>
        <p:spPr>
          <a:xfrm>
            <a:off x="458813" y="4673080"/>
            <a:ext cx="3538933" cy="459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base">
              <a:lnSpc>
                <a:spcPct val="150000"/>
              </a:lnSpc>
              <a:buNone/>
            </a:pP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• </a:t>
            </a:r>
            <a:r>
              <a:rPr lang="en-US" altLang="ko-KR" dirty="0">
                <a:latin typeface="하나 L" panose="02020603020101020101" pitchFamily="18" charset="-127"/>
                <a:ea typeface="하나 L" panose="02020603020101020101" pitchFamily="18" charset="-127"/>
              </a:rPr>
              <a:t>2</a:t>
            </a:r>
            <a:r>
              <a:rPr lang="ko-KR" altLang="en-US" dirty="0">
                <a:latin typeface="하나 L" panose="02020603020101020101" pitchFamily="18" charset="-127"/>
                <a:ea typeface="하나 L" panose="02020603020101020101" pitchFamily="18" charset="-127"/>
              </a:rPr>
              <a:t>주간 약 </a:t>
            </a:r>
            <a:r>
              <a:rPr lang="en-US" altLang="ko-KR" dirty="0">
                <a:latin typeface="하나 L" panose="02020603020101020101" pitchFamily="18" charset="-127"/>
                <a:ea typeface="하나 L" panose="02020603020101020101" pitchFamily="18" charset="-127"/>
              </a:rPr>
              <a:t>4.3M</a:t>
            </a:r>
            <a:r>
              <a:rPr lang="ko-KR" altLang="en-US" dirty="0">
                <a:latin typeface="하나 L" panose="02020603020101020101" pitchFamily="18" charset="-127"/>
                <a:ea typeface="하나 L" panose="02020603020101020101" pitchFamily="18" charset="-127"/>
              </a:rPr>
              <a:t>개</a:t>
            </a:r>
            <a:r>
              <a:rPr lang="en-US" altLang="ko-KR" dirty="0">
                <a:latin typeface="하나 L" panose="02020603020101020101" pitchFamily="18" charset="-127"/>
                <a:ea typeface="하나 L" panose="02020603020101020101" pitchFamily="18" charset="-127"/>
              </a:rPr>
              <a:t> Episode </a:t>
            </a:r>
            <a:r>
              <a:rPr lang="ko-KR" altLang="en-US" dirty="0">
                <a:latin typeface="하나 L" panose="02020603020101020101" pitchFamily="18" charset="-127"/>
                <a:ea typeface="하나 L" panose="02020603020101020101" pitchFamily="18" charset="-127"/>
              </a:rPr>
              <a:t>학습</a:t>
            </a:r>
            <a:endParaRPr lang="en-US" altLang="ko-KR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5BAC443B-3648-40D2-AEA1-46562BFBB0CB}"/>
              </a:ext>
            </a:extLst>
          </p:cNvPr>
          <p:cNvSpPr txBox="1">
            <a:spLocks/>
          </p:cNvSpPr>
          <p:nvPr/>
        </p:nvSpPr>
        <p:spPr>
          <a:xfrm>
            <a:off x="1365261" y="512227"/>
            <a:ext cx="7536692" cy="4007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altLang="ko-KR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(1) </a:t>
            </a:r>
            <a:r>
              <a:rPr lang="ko-KR" altLang="en-US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동일한 </a:t>
            </a:r>
            <a:r>
              <a:rPr lang="en-US" altLang="ko-KR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Agent </a:t>
            </a:r>
            <a:r>
              <a:rPr lang="ko-KR" altLang="en-US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간의 적대적 강화학습 결과</a:t>
            </a:r>
            <a:endParaRPr lang="en-US" altLang="ko-KR" sz="2400" b="1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B327B4-D3D1-4C70-8AAB-54B0D40020E1}"/>
              </a:ext>
            </a:extLst>
          </p:cNvPr>
          <p:cNvSpPr txBox="1"/>
          <p:nvPr/>
        </p:nvSpPr>
        <p:spPr>
          <a:xfrm>
            <a:off x="458813" y="5223364"/>
            <a:ext cx="8016302" cy="459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base">
              <a:lnSpc>
                <a:spcPct val="150000"/>
              </a:lnSpc>
              <a:buNone/>
            </a:pP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• </a:t>
            </a:r>
            <a:r>
              <a:rPr lang="en-US" altLang="ko-KR" dirty="0">
                <a:latin typeface="하나 L" panose="02020603020101020101" pitchFamily="18" charset="-127"/>
                <a:ea typeface="하나 L" panose="02020603020101020101" pitchFamily="18" charset="-127"/>
              </a:rPr>
              <a:t>Loss</a:t>
            </a:r>
            <a:r>
              <a:rPr lang="ko-KR" altLang="en-US" dirty="0">
                <a:latin typeface="하나 L" panose="02020603020101020101" pitchFamily="18" charset="-127"/>
                <a:ea typeface="하나 L" panose="02020603020101020101" pitchFamily="18" charset="-127"/>
              </a:rPr>
              <a:t>는 단조 감소</a:t>
            </a:r>
            <a:r>
              <a:rPr lang="en-US" altLang="ko-KR" dirty="0">
                <a:latin typeface="하나 L" panose="02020603020101020101" pitchFamily="18" charset="-127"/>
                <a:ea typeface="하나 L" panose="02020603020101020101" pitchFamily="18" charset="-127"/>
              </a:rPr>
              <a:t>, Q-Value</a:t>
            </a:r>
            <a:r>
              <a:rPr lang="ko-KR" altLang="en-US" dirty="0">
                <a:latin typeface="하나 L" panose="02020603020101020101" pitchFamily="18" charset="-127"/>
                <a:ea typeface="하나 L" panose="02020603020101020101" pitchFamily="18" charset="-127"/>
              </a:rPr>
              <a:t>와 </a:t>
            </a:r>
            <a:r>
              <a:rPr lang="en-US" altLang="ko-KR" dirty="0">
                <a:latin typeface="하나 L" panose="02020603020101020101" pitchFamily="18" charset="-127"/>
                <a:ea typeface="하나 L" panose="02020603020101020101" pitchFamily="18" charset="-127"/>
              </a:rPr>
              <a:t>Reward</a:t>
            </a:r>
            <a:r>
              <a:rPr lang="ko-KR" altLang="en-US" dirty="0">
                <a:latin typeface="하나 L" panose="02020603020101020101" pitchFamily="18" charset="-127"/>
                <a:ea typeface="하나 L" panose="02020603020101020101" pitchFamily="18" charset="-127"/>
              </a:rPr>
              <a:t>는 단조 증가하는 바람직한 양상을 보임</a:t>
            </a:r>
            <a:endParaRPr lang="en-US" altLang="ko-KR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5B6DE7E-95C6-41AF-9FCD-22E4C0FD2A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0" t="8545" r="8824"/>
          <a:stretch/>
        </p:blipFill>
        <p:spPr>
          <a:xfrm>
            <a:off x="546681" y="2113629"/>
            <a:ext cx="3538934" cy="232943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208AA04-31D4-441B-BA8E-75AC624BF4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6" t="8546" r="8889"/>
          <a:stretch/>
        </p:blipFill>
        <p:spPr>
          <a:xfrm>
            <a:off x="4319107" y="2078104"/>
            <a:ext cx="3471372" cy="2351792"/>
          </a:xfrm>
          <a:prstGeom prst="rect">
            <a:avLst/>
          </a:prstGeom>
        </p:spPr>
      </p:pic>
      <p:pic>
        <p:nvPicPr>
          <p:cNvPr id="23" name="그림 22" descr="화살이(가) 표시된 사진&#10;&#10;자동 생성된 설명">
            <a:extLst>
              <a:ext uri="{FF2B5EF4-FFF2-40B4-BE49-F238E27FC236}">
                <a16:creationId xmlns:a16="http://schemas.microsoft.com/office/drawing/2014/main" id="{89AE60F7-CFC1-42A3-AEFE-B32C6130CE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0" t="9185" r="9124"/>
          <a:stretch/>
        </p:blipFill>
        <p:spPr>
          <a:xfrm>
            <a:off x="8186363" y="2100458"/>
            <a:ext cx="3471372" cy="2329438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9E721731-BAB3-4805-89A7-4E17E9EDC630}"/>
              </a:ext>
            </a:extLst>
          </p:cNvPr>
          <p:cNvGrpSpPr/>
          <p:nvPr/>
        </p:nvGrpSpPr>
        <p:grpSpPr>
          <a:xfrm>
            <a:off x="9447187" y="4634003"/>
            <a:ext cx="2286000" cy="779676"/>
            <a:chOff x="4328040" y="4286750"/>
            <a:chExt cx="2359274" cy="77967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0754C86-16B0-47AE-B6FE-74E10416CAA7}"/>
                </a:ext>
              </a:extLst>
            </p:cNvPr>
            <p:cNvSpPr/>
            <p:nvPr/>
          </p:nvSpPr>
          <p:spPr>
            <a:xfrm>
              <a:off x="4328040" y="4286750"/>
              <a:ext cx="2246027" cy="77967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D1DBEC48-2485-4072-8D47-1C3EAC38E874}"/>
                </a:ext>
              </a:extLst>
            </p:cNvPr>
            <p:cNvCxnSpPr>
              <a:cxnSpLocks/>
            </p:cNvCxnSpPr>
            <p:nvPr/>
          </p:nvCxnSpPr>
          <p:spPr>
            <a:xfrm>
              <a:off x="4472295" y="4471416"/>
              <a:ext cx="1060704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3EC4C4C-1848-42BB-B8FE-D09ACDA4BCCD}"/>
                </a:ext>
              </a:extLst>
            </p:cNvPr>
            <p:cNvCxnSpPr>
              <a:cxnSpLocks/>
            </p:cNvCxnSpPr>
            <p:nvPr/>
          </p:nvCxnSpPr>
          <p:spPr>
            <a:xfrm>
              <a:off x="4472295" y="4834128"/>
              <a:ext cx="1060704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CDD9DB-B401-4DFB-9FF7-F966A41D7215}"/>
                </a:ext>
              </a:extLst>
            </p:cNvPr>
            <p:cNvSpPr txBox="1"/>
            <p:nvPr/>
          </p:nvSpPr>
          <p:spPr>
            <a:xfrm>
              <a:off x="5626610" y="4286750"/>
              <a:ext cx="10607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하나 L" panose="02020603020101020101" pitchFamily="18" charset="-127"/>
                  <a:ea typeface="하나 L" panose="02020603020101020101" pitchFamily="18" charset="-127"/>
                </a:rPr>
                <a:t>Agent 1</a:t>
              </a:r>
              <a:endParaRPr lang="ko-KR" altLang="en-US" sz="1600" dirty="0">
                <a:latin typeface="하나 L" panose="02020603020101020101" pitchFamily="18" charset="-127"/>
                <a:ea typeface="하나 L" panose="0202060302010102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465AD26-C4CA-414F-8D72-D8DF8D1661A0}"/>
                </a:ext>
              </a:extLst>
            </p:cNvPr>
            <p:cNvSpPr txBox="1"/>
            <p:nvPr/>
          </p:nvSpPr>
          <p:spPr>
            <a:xfrm>
              <a:off x="5626611" y="4649462"/>
              <a:ext cx="9474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하나 L" panose="02020603020101020101" pitchFamily="18" charset="-127"/>
                  <a:ea typeface="하나 L" panose="02020603020101020101" pitchFamily="18" charset="-127"/>
                </a:rPr>
                <a:t>Agent 2</a:t>
              </a:r>
              <a:endParaRPr lang="ko-KR" altLang="en-US" sz="1600" dirty="0">
                <a:latin typeface="하나 L" panose="02020603020101020101" pitchFamily="18" charset="-127"/>
                <a:ea typeface="하나 L" panose="02020603020101020101" pitchFamily="18" charset="-127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AEA48A-802C-417D-A7D9-8EE4B1F5EA39}"/>
              </a:ext>
            </a:extLst>
          </p:cNvPr>
          <p:cNvSpPr/>
          <p:nvPr/>
        </p:nvSpPr>
        <p:spPr>
          <a:xfrm>
            <a:off x="667512" y="1627632"/>
            <a:ext cx="3330234" cy="3988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Loss</a:t>
            </a:r>
            <a:endParaRPr lang="ko-KR" altLang="en-US" b="1" dirty="0">
              <a:solidFill>
                <a:schemeClr val="tx1"/>
              </a:solidFill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FEE3F07-A23A-4C68-9E4F-C925052CCEBB}"/>
              </a:ext>
            </a:extLst>
          </p:cNvPr>
          <p:cNvSpPr/>
          <p:nvPr/>
        </p:nvSpPr>
        <p:spPr>
          <a:xfrm>
            <a:off x="4430883" y="1627632"/>
            <a:ext cx="3330234" cy="3988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Q-Value</a:t>
            </a:r>
            <a:endParaRPr lang="ko-KR" altLang="en-US" b="1" dirty="0">
              <a:solidFill>
                <a:schemeClr val="tx1"/>
              </a:solidFill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0BBE7E2-1F18-4ACE-BEBD-4E75ADD13745}"/>
              </a:ext>
            </a:extLst>
          </p:cNvPr>
          <p:cNvSpPr/>
          <p:nvPr/>
        </p:nvSpPr>
        <p:spPr>
          <a:xfrm>
            <a:off x="8293223" y="1623204"/>
            <a:ext cx="3330234" cy="3988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Reward</a:t>
            </a:r>
            <a:endParaRPr lang="ko-KR" altLang="en-US" b="1" dirty="0">
              <a:solidFill>
                <a:schemeClr val="tx1"/>
              </a:solidFill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943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14983A6-FDE2-466A-AC66-5E771BC134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5" t="8684" r="8875"/>
          <a:stretch/>
        </p:blipFill>
        <p:spPr>
          <a:xfrm>
            <a:off x="581098" y="2055995"/>
            <a:ext cx="11029804" cy="278330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A6453F2-13D8-4FC1-8366-7BD0F06123F6}"/>
              </a:ext>
            </a:extLst>
          </p:cNvPr>
          <p:cNvGrpSpPr/>
          <p:nvPr/>
        </p:nvGrpSpPr>
        <p:grpSpPr>
          <a:xfrm>
            <a:off x="409637" y="296723"/>
            <a:ext cx="906448" cy="880936"/>
            <a:chOff x="638237" y="449123"/>
            <a:chExt cx="906448" cy="8809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15374CA-8907-453F-ACA5-6552CA18D245}"/>
                </a:ext>
              </a:extLst>
            </p:cNvPr>
            <p:cNvGrpSpPr/>
            <p:nvPr/>
          </p:nvGrpSpPr>
          <p:grpSpPr>
            <a:xfrm>
              <a:off x="638237" y="449123"/>
              <a:ext cx="880936" cy="880936"/>
              <a:chOff x="638237" y="449123"/>
              <a:chExt cx="880936" cy="88093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83CED4C-BCDE-4CC3-A59E-06ABD1D54D22}"/>
                  </a:ext>
                </a:extLst>
              </p:cNvPr>
              <p:cNvSpPr/>
              <p:nvPr/>
            </p:nvSpPr>
            <p:spPr>
              <a:xfrm>
                <a:off x="638237" y="449123"/>
                <a:ext cx="880936" cy="880936"/>
              </a:xfrm>
              <a:prstGeom prst="ellipse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B7E3F997-6D1E-407E-990E-BFA3AF40BFE6}"/>
                  </a:ext>
                </a:extLst>
              </p:cNvPr>
              <p:cNvSpPr/>
              <p:nvPr/>
            </p:nvSpPr>
            <p:spPr>
              <a:xfrm>
                <a:off x="687413" y="489569"/>
                <a:ext cx="792000" cy="79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1DEAEB9D-AFC5-4209-AEE9-D6998D654ADA}"/>
                  </a:ext>
                </a:extLst>
              </p:cNvPr>
              <p:cNvSpPr/>
              <p:nvPr/>
            </p:nvSpPr>
            <p:spPr>
              <a:xfrm>
                <a:off x="726105" y="522906"/>
                <a:ext cx="720000" cy="720000"/>
              </a:xfrm>
              <a:prstGeom prst="ellipse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FC91C8-2C15-4407-AC77-61A0ABAF86E6}"/>
                </a:ext>
              </a:extLst>
            </p:cNvPr>
            <p:cNvSpPr txBox="1"/>
            <p:nvPr/>
          </p:nvSpPr>
          <p:spPr>
            <a:xfrm>
              <a:off x="663750" y="576222"/>
              <a:ext cx="88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하나 M" panose="02020603020101020101" pitchFamily="18" charset="-127"/>
                  <a:ea typeface="하나 M" panose="02020603020101020101" pitchFamily="18" charset="-127"/>
                </a:rPr>
                <a:t>04</a:t>
              </a:r>
              <a:endParaRPr lang="ko-KR" altLang="en-US" sz="3200" dirty="0">
                <a:solidFill>
                  <a:schemeClr val="bg1"/>
                </a:solidFill>
                <a:latin typeface="하나 M" panose="02020603020101020101" pitchFamily="18" charset="-127"/>
                <a:ea typeface="하나 M" panose="02020603020101020101" pitchFamily="18" charset="-127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5164E97-22BE-4E31-878A-C8D12AAECAAA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850105" y="0"/>
            <a:ext cx="0" cy="296723"/>
          </a:xfrm>
          <a:prstGeom prst="line">
            <a:avLst/>
          </a:prstGeom>
          <a:ln w="60325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222BEA9-E292-48D7-BA8D-0FBB15E5F7A1}"/>
              </a:ext>
            </a:extLst>
          </p:cNvPr>
          <p:cNvSpPr txBox="1"/>
          <p:nvPr/>
        </p:nvSpPr>
        <p:spPr>
          <a:xfrm>
            <a:off x="497505" y="4895725"/>
            <a:ext cx="6736528" cy="459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base">
              <a:lnSpc>
                <a:spcPct val="150000"/>
              </a:lnSpc>
              <a:buNone/>
            </a:pP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• </a:t>
            </a:r>
            <a:r>
              <a:rPr lang="ko-KR" altLang="en-US" dirty="0">
                <a:latin typeface="하나 L" panose="02020603020101020101" pitchFamily="18" charset="-127"/>
                <a:ea typeface="하나 L" panose="02020603020101020101" pitchFamily="18" charset="-127"/>
              </a:rPr>
              <a:t>두 </a:t>
            </a:r>
            <a:r>
              <a:rPr lang="en-US" altLang="ko-KR" dirty="0">
                <a:latin typeface="하나 L" panose="02020603020101020101" pitchFamily="18" charset="-127"/>
                <a:ea typeface="하나 L" panose="02020603020101020101" pitchFamily="18" charset="-127"/>
              </a:rPr>
              <a:t>Agent </a:t>
            </a:r>
            <a:r>
              <a:rPr lang="ko-KR" altLang="en-US" dirty="0">
                <a:latin typeface="하나 L" panose="02020603020101020101" pitchFamily="18" charset="-127"/>
                <a:ea typeface="하나 L" panose="02020603020101020101" pitchFamily="18" charset="-127"/>
              </a:rPr>
              <a:t>모두 </a:t>
            </a:r>
            <a:r>
              <a:rPr lang="en-US" altLang="ko-KR" dirty="0">
                <a:latin typeface="하나 L" panose="02020603020101020101" pitchFamily="18" charset="-127"/>
                <a:ea typeface="하나 L" panose="02020603020101020101" pitchFamily="18" charset="-127"/>
              </a:rPr>
              <a:t>0.4</a:t>
            </a:r>
            <a:r>
              <a:rPr lang="ko-KR" altLang="en-US" dirty="0">
                <a:latin typeface="하나 L" panose="02020603020101020101" pitchFamily="18" charset="-127"/>
                <a:ea typeface="하나 L" panose="02020603020101020101" pitchFamily="18" charset="-127"/>
              </a:rPr>
              <a:t>로 수렴</a:t>
            </a:r>
            <a:endParaRPr lang="en-US" altLang="ko-KR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5BAC443B-3648-40D2-AEA1-46562BFBB0CB}"/>
              </a:ext>
            </a:extLst>
          </p:cNvPr>
          <p:cNvSpPr txBox="1">
            <a:spLocks/>
          </p:cNvSpPr>
          <p:nvPr/>
        </p:nvSpPr>
        <p:spPr>
          <a:xfrm>
            <a:off x="1365261" y="512227"/>
            <a:ext cx="7536692" cy="4007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altLang="ko-KR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(1) </a:t>
            </a:r>
            <a:r>
              <a:rPr lang="ko-KR" altLang="en-US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동일한 </a:t>
            </a:r>
            <a:r>
              <a:rPr lang="en-US" altLang="ko-KR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Agent </a:t>
            </a:r>
            <a:r>
              <a:rPr lang="ko-KR" altLang="en-US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간의 적대적 강화학습 결과</a:t>
            </a:r>
            <a:endParaRPr lang="en-US" altLang="ko-KR" sz="2400" b="1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AEA48A-802C-417D-A7D9-8EE4B1F5EA39}"/>
              </a:ext>
            </a:extLst>
          </p:cNvPr>
          <p:cNvSpPr/>
          <p:nvPr/>
        </p:nvSpPr>
        <p:spPr>
          <a:xfrm>
            <a:off x="671687" y="1557490"/>
            <a:ext cx="2616740" cy="3988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Click Failure Rate</a:t>
            </a:r>
            <a:endParaRPr lang="ko-KR" altLang="en-US" b="1" dirty="0">
              <a:solidFill>
                <a:schemeClr val="tx1"/>
              </a:solidFill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55E42D1-5513-48B7-B1C2-4E31D5A0A7BE}"/>
              </a:ext>
            </a:extLst>
          </p:cNvPr>
          <p:cNvSpPr/>
          <p:nvPr/>
        </p:nvSpPr>
        <p:spPr>
          <a:xfrm>
            <a:off x="2693352" y="2340781"/>
            <a:ext cx="134619" cy="324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A064059-4DCD-455F-89E7-0412A6153393}"/>
              </a:ext>
            </a:extLst>
          </p:cNvPr>
          <p:cNvGrpSpPr/>
          <p:nvPr/>
        </p:nvGrpSpPr>
        <p:grpSpPr>
          <a:xfrm>
            <a:off x="9447187" y="4917710"/>
            <a:ext cx="2286000" cy="779676"/>
            <a:chOff x="4328040" y="4286750"/>
            <a:chExt cx="2359274" cy="77967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4CAD45E-C4B8-4C4F-8891-13B8CBE2E5CA}"/>
                </a:ext>
              </a:extLst>
            </p:cNvPr>
            <p:cNvSpPr/>
            <p:nvPr/>
          </p:nvSpPr>
          <p:spPr>
            <a:xfrm>
              <a:off x="4328040" y="4286750"/>
              <a:ext cx="2246027" cy="77967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895E5E9-3933-4CFF-9C77-B7546F88DBB5}"/>
                </a:ext>
              </a:extLst>
            </p:cNvPr>
            <p:cNvCxnSpPr>
              <a:cxnSpLocks/>
            </p:cNvCxnSpPr>
            <p:nvPr/>
          </p:nvCxnSpPr>
          <p:spPr>
            <a:xfrm>
              <a:off x="4472295" y="4471416"/>
              <a:ext cx="1060704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F94C3EE-D9E4-47E1-9102-961E977F8BC0}"/>
                </a:ext>
              </a:extLst>
            </p:cNvPr>
            <p:cNvCxnSpPr>
              <a:cxnSpLocks/>
            </p:cNvCxnSpPr>
            <p:nvPr/>
          </p:nvCxnSpPr>
          <p:spPr>
            <a:xfrm>
              <a:off x="4472295" y="4834128"/>
              <a:ext cx="1060704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EE5900C-B9DD-4DAF-8070-5509A988CF9B}"/>
                </a:ext>
              </a:extLst>
            </p:cNvPr>
            <p:cNvSpPr txBox="1"/>
            <p:nvPr/>
          </p:nvSpPr>
          <p:spPr>
            <a:xfrm>
              <a:off x="5626610" y="4286750"/>
              <a:ext cx="10607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하나 L" panose="02020603020101020101" pitchFamily="18" charset="-127"/>
                  <a:ea typeface="하나 L" panose="02020603020101020101" pitchFamily="18" charset="-127"/>
                </a:rPr>
                <a:t>Agent 1</a:t>
              </a:r>
              <a:endParaRPr lang="ko-KR" altLang="en-US" sz="1600" dirty="0">
                <a:latin typeface="하나 L" panose="02020603020101020101" pitchFamily="18" charset="-127"/>
                <a:ea typeface="하나 L" panose="02020603020101020101" pitchFamily="18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D096661-7FCA-4DEC-82FA-6080E0332838}"/>
                </a:ext>
              </a:extLst>
            </p:cNvPr>
            <p:cNvSpPr txBox="1"/>
            <p:nvPr/>
          </p:nvSpPr>
          <p:spPr>
            <a:xfrm>
              <a:off x="5626611" y="4649462"/>
              <a:ext cx="9474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하나 L" panose="02020603020101020101" pitchFamily="18" charset="-127"/>
                  <a:ea typeface="하나 L" panose="02020603020101020101" pitchFamily="18" charset="-127"/>
                </a:rPr>
                <a:t>Agent 2</a:t>
              </a:r>
              <a:endParaRPr lang="ko-KR" altLang="en-US" sz="1600" dirty="0">
                <a:latin typeface="하나 L" panose="02020603020101020101" pitchFamily="18" charset="-127"/>
                <a:ea typeface="하나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218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A6453F2-13D8-4FC1-8366-7BD0F06123F6}"/>
              </a:ext>
            </a:extLst>
          </p:cNvPr>
          <p:cNvGrpSpPr/>
          <p:nvPr/>
        </p:nvGrpSpPr>
        <p:grpSpPr>
          <a:xfrm>
            <a:off x="409637" y="296723"/>
            <a:ext cx="906448" cy="880936"/>
            <a:chOff x="638237" y="449123"/>
            <a:chExt cx="906448" cy="8809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15374CA-8907-453F-ACA5-6552CA18D245}"/>
                </a:ext>
              </a:extLst>
            </p:cNvPr>
            <p:cNvGrpSpPr/>
            <p:nvPr/>
          </p:nvGrpSpPr>
          <p:grpSpPr>
            <a:xfrm>
              <a:off x="638237" y="449123"/>
              <a:ext cx="880936" cy="880936"/>
              <a:chOff x="638237" y="449123"/>
              <a:chExt cx="880936" cy="88093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83CED4C-BCDE-4CC3-A59E-06ABD1D54D22}"/>
                  </a:ext>
                </a:extLst>
              </p:cNvPr>
              <p:cNvSpPr/>
              <p:nvPr/>
            </p:nvSpPr>
            <p:spPr>
              <a:xfrm>
                <a:off x="638237" y="449123"/>
                <a:ext cx="880936" cy="880936"/>
              </a:xfrm>
              <a:prstGeom prst="ellipse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B7E3F997-6D1E-407E-990E-BFA3AF40BFE6}"/>
                  </a:ext>
                </a:extLst>
              </p:cNvPr>
              <p:cNvSpPr/>
              <p:nvPr/>
            </p:nvSpPr>
            <p:spPr>
              <a:xfrm>
                <a:off x="687413" y="489569"/>
                <a:ext cx="792000" cy="79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1DEAEB9D-AFC5-4209-AEE9-D6998D654ADA}"/>
                  </a:ext>
                </a:extLst>
              </p:cNvPr>
              <p:cNvSpPr/>
              <p:nvPr/>
            </p:nvSpPr>
            <p:spPr>
              <a:xfrm>
                <a:off x="726105" y="522906"/>
                <a:ext cx="720000" cy="720000"/>
              </a:xfrm>
              <a:prstGeom prst="ellipse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FC91C8-2C15-4407-AC77-61A0ABAF86E6}"/>
                </a:ext>
              </a:extLst>
            </p:cNvPr>
            <p:cNvSpPr txBox="1"/>
            <p:nvPr/>
          </p:nvSpPr>
          <p:spPr>
            <a:xfrm>
              <a:off x="663750" y="576222"/>
              <a:ext cx="88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하나 M" panose="02020603020101020101" pitchFamily="18" charset="-127"/>
                  <a:ea typeface="하나 M" panose="02020603020101020101" pitchFamily="18" charset="-127"/>
                </a:rPr>
                <a:t>04</a:t>
              </a:r>
              <a:endParaRPr lang="ko-KR" altLang="en-US" sz="3200" dirty="0">
                <a:solidFill>
                  <a:schemeClr val="bg1"/>
                </a:solidFill>
                <a:latin typeface="하나 M" panose="02020603020101020101" pitchFamily="18" charset="-127"/>
                <a:ea typeface="하나 M" panose="02020603020101020101" pitchFamily="18" charset="-127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5164E97-22BE-4E31-878A-C8D12AAECAAA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850105" y="0"/>
            <a:ext cx="0" cy="296723"/>
          </a:xfrm>
          <a:prstGeom prst="line">
            <a:avLst/>
          </a:prstGeom>
          <a:ln w="60325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5BAC443B-3648-40D2-AEA1-46562BFBB0CB}"/>
              </a:ext>
            </a:extLst>
          </p:cNvPr>
          <p:cNvSpPr txBox="1">
            <a:spLocks/>
          </p:cNvSpPr>
          <p:nvPr/>
        </p:nvSpPr>
        <p:spPr>
          <a:xfrm>
            <a:off x="1365261" y="512227"/>
            <a:ext cx="7536692" cy="4007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altLang="ko-KR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(1) </a:t>
            </a:r>
            <a:r>
              <a:rPr lang="ko-KR" altLang="en-US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동일한 </a:t>
            </a:r>
            <a:r>
              <a:rPr lang="en-US" altLang="ko-KR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Agent </a:t>
            </a:r>
            <a:r>
              <a:rPr lang="ko-KR" altLang="en-US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간의 적대적 강화학습 결과</a:t>
            </a:r>
            <a:endParaRPr lang="en-US" altLang="ko-KR" sz="2400" b="1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321F762-E530-4347-980A-4658C7042622}"/>
              </a:ext>
            </a:extLst>
          </p:cNvPr>
          <p:cNvSpPr txBox="1"/>
          <p:nvPr/>
        </p:nvSpPr>
        <p:spPr>
          <a:xfrm>
            <a:off x="402811" y="1474382"/>
            <a:ext cx="8016302" cy="459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base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3020F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• </a:t>
            </a:r>
            <a:r>
              <a:rPr lang="en-US" altLang="ko-KR" b="1" dirty="0">
                <a:solidFill>
                  <a:srgbClr val="3020F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Model Comparison &amp; Evaluation</a:t>
            </a:r>
          </a:p>
        </p:txBody>
      </p:sp>
      <p:sp>
        <p:nvSpPr>
          <p:cNvPr id="40" name="내용 개체 틀 2">
            <a:extLst>
              <a:ext uri="{FF2B5EF4-FFF2-40B4-BE49-F238E27FC236}">
                <a16:creationId xmlns:a16="http://schemas.microsoft.com/office/drawing/2014/main" id="{5EA0ADD5-3049-4457-AF85-AD0CE0391826}"/>
              </a:ext>
            </a:extLst>
          </p:cNvPr>
          <p:cNvSpPr txBox="1">
            <a:spLocks/>
          </p:cNvSpPr>
          <p:nvPr/>
        </p:nvSpPr>
        <p:spPr>
          <a:xfrm>
            <a:off x="668128" y="3886723"/>
            <a:ext cx="6076695" cy="434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buNone/>
            </a:pPr>
            <a:r>
              <a:rPr lang="en-US" altLang="ko-KR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→ </a:t>
            </a:r>
            <a:r>
              <a:rPr lang="ko-KR" altLang="en-US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적대적 강화학습이 </a:t>
            </a:r>
            <a:r>
              <a:rPr lang="en-US" altLang="ko-KR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Policy </a:t>
            </a:r>
            <a:r>
              <a:rPr lang="ko-KR" altLang="en-US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변화에 주는 영향 평가</a:t>
            </a:r>
            <a:endParaRPr lang="en-US" altLang="ko-KR" sz="1800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2501AB07-03E5-4FC5-94DB-78DC83755183}"/>
              </a:ext>
            </a:extLst>
          </p:cNvPr>
          <p:cNvSpPr txBox="1">
            <a:spLocks/>
          </p:cNvSpPr>
          <p:nvPr/>
        </p:nvSpPr>
        <p:spPr>
          <a:xfrm>
            <a:off x="850105" y="4455175"/>
            <a:ext cx="4429808" cy="434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buNone/>
            </a:pPr>
            <a:r>
              <a:rPr lang="en-US" altLang="ko-KR" sz="2000" dirty="0">
                <a:latin typeface="하나 L" panose="02020603020101020101" pitchFamily="18" charset="-127"/>
                <a:ea typeface="하나 L" panose="02020603020101020101" pitchFamily="18" charset="-127"/>
              </a:rPr>
              <a:t>① </a:t>
            </a:r>
            <a:r>
              <a:rPr lang="ko-KR" altLang="en-US" sz="2000" b="1" dirty="0">
                <a:latin typeface="하나 L" panose="02020603020101020101" pitchFamily="18" charset="-127"/>
                <a:ea typeface="하나 L" panose="02020603020101020101" pitchFamily="18" charset="-127"/>
              </a:rPr>
              <a:t>정성적 비교 </a:t>
            </a:r>
            <a:r>
              <a:rPr lang="en-US" altLang="ko-KR" sz="2000" dirty="0">
                <a:latin typeface="하나 L" panose="02020603020101020101" pitchFamily="18" charset="-127"/>
                <a:ea typeface="하나 L" panose="02020603020101020101" pitchFamily="18" charset="-127"/>
              </a:rPr>
              <a:t>: Policy</a:t>
            </a:r>
            <a:r>
              <a:rPr lang="ko-KR" altLang="en-US" sz="2000" dirty="0">
                <a:latin typeface="하나 L" panose="02020603020101020101" pitchFamily="18" charset="-127"/>
                <a:ea typeface="하나 L" panose="02020603020101020101" pitchFamily="18" charset="-127"/>
              </a:rPr>
              <a:t> 시각화</a:t>
            </a:r>
            <a:endParaRPr lang="en-US" altLang="ko-KR" sz="2000" b="1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42" name="내용 개체 틀 2">
            <a:extLst>
              <a:ext uri="{FF2B5EF4-FFF2-40B4-BE49-F238E27FC236}">
                <a16:creationId xmlns:a16="http://schemas.microsoft.com/office/drawing/2014/main" id="{C9B31F08-91D1-41B8-B7EF-A46B73EC68AB}"/>
              </a:ext>
            </a:extLst>
          </p:cNvPr>
          <p:cNvSpPr txBox="1">
            <a:spLocks/>
          </p:cNvSpPr>
          <p:nvPr/>
        </p:nvSpPr>
        <p:spPr>
          <a:xfrm>
            <a:off x="850105" y="5041759"/>
            <a:ext cx="7569008" cy="43408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buNone/>
            </a:pPr>
            <a:r>
              <a:rPr lang="en-US" altLang="ko-KR" sz="2400" dirty="0">
                <a:latin typeface="하나 L" panose="02020603020101020101" pitchFamily="18" charset="-127"/>
                <a:ea typeface="하나 L" panose="02020603020101020101" pitchFamily="18" charset="-127"/>
              </a:rPr>
              <a:t>② </a:t>
            </a:r>
            <a:r>
              <a:rPr lang="ko-KR" altLang="en-US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정량적 비교 </a:t>
            </a:r>
            <a:r>
              <a:rPr lang="en-US" altLang="ko-KR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: </a:t>
            </a:r>
            <a:r>
              <a:rPr lang="en-US" altLang="ko-KR" sz="2400" dirty="0">
                <a:latin typeface="하나 L" panose="02020603020101020101" pitchFamily="18" charset="-127"/>
                <a:ea typeface="하나 L" panose="02020603020101020101" pitchFamily="18" charset="-127"/>
              </a:rPr>
              <a:t>Trial Completion Time, Click Failure Rate </a:t>
            </a:r>
            <a:r>
              <a:rPr lang="ko-KR" altLang="en-US" sz="2400" dirty="0">
                <a:latin typeface="하나 L" panose="02020603020101020101" pitchFamily="18" charset="-127"/>
                <a:ea typeface="하나 L" panose="02020603020101020101" pitchFamily="18" charset="-127"/>
              </a:rPr>
              <a:t>비교</a:t>
            </a:r>
            <a:endParaRPr lang="en-US" altLang="ko-KR" sz="2400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0A049318-8E95-4E5D-B8B9-9432A5753634}"/>
              </a:ext>
            </a:extLst>
          </p:cNvPr>
          <p:cNvSpPr txBox="1">
            <a:spLocks/>
          </p:cNvSpPr>
          <p:nvPr/>
        </p:nvSpPr>
        <p:spPr>
          <a:xfrm>
            <a:off x="1500630" y="2236147"/>
            <a:ext cx="10160288" cy="434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buNone/>
            </a:pPr>
            <a:r>
              <a:rPr lang="en-US" altLang="ko-KR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                 </a:t>
            </a:r>
            <a:r>
              <a:rPr lang="en-US" altLang="ko-KR" sz="1800" b="1" dirty="0">
                <a:latin typeface="하나 L" panose="02020603020101020101" pitchFamily="18" charset="-127"/>
                <a:ea typeface="하나 L" panose="02020603020101020101" pitchFamily="18" charset="-127"/>
              </a:rPr>
              <a:t>Adversarial Model (Ours)                          Non-Adversarial Model (Do et al, 2021)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5BDC499-DD49-4E7C-8736-558204C92211}"/>
              </a:ext>
            </a:extLst>
          </p:cNvPr>
          <p:cNvSpPr/>
          <p:nvPr/>
        </p:nvSpPr>
        <p:spPr>
          <a:xfrm>
            <a:off x="5750693" y="2077841"/>
            <a:ext cx="676962" cy="67696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하나 L" panose="02020603020101020101" pitchFamily="18" charset="-127"/>
                <a:ea typeface="하나 L" panose="02020603020101020101" pitchFamily="18" charset="-127"/>
              </a:rPr>
              <a:t>VS</a:t>
            </a:r>
            <a:endParaRPr lang="ko-KR" altLang="en-US" sz="2000" b="1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8B4DB186-EE99-41FB-994C-82D7B31EB5AA}"/>
              </a:ext>
            </a:extLst>
          </p:cNvPr>
          <p:cNvSpPr txBox="1">
            <a:spLocks/>
          </p:cNvSpPr>
          <p:nvPr/>
        </p:nvSpPr>
        <p:spPr>
          <a:xfrm>
            <a:off x="1500630" y="3140212"/>
            <a:ext cx="4963889" cy="434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lnSpc>
                <a:spcPct val="100000"/>
              </a:lnSpc>
              <a:buNone/>
            </a:pPr>
            <a:r>
              <a:rPr lang="en-US" altLang="ko-KR" sz="1600" b="1" dirty="0">
                <a:latin typeface="하나 L" panose="02020603020101020101" pitchFamily="18" charset="-127"/>
                <a:ea typeface="하나 L" panose="02020603020101020101" pitchFamily="18" charset="-127"/>
              </a:rPr>
              <a:t>Agent 1 == Agent 2 </a:t>
            </a:r>
            <a:r>
              <a:rPr lang="ko-KR" altLang="en-US" sz="1600" b="1" dirty="0">
                <a:latin typeface="하나 L" panose="02020603020101020101" pitchFamily="18" charset="-127"/>
                <a:ea typeface="하나 L" panose="02020603020101020101" pitchFamily="18" charset="-127"/>
              </a:rPr>
              <a:t>이므로 하나의 </a:t>
            </a:r>
            <a:r>
              <a:rPr lang="en-US" altLang="ko-KR" sz="1600" b="1" dirty="0">
                <a:latin typeface="하나 L" panose="02020603020101020101" pitchFamily="18" charset="-127"/>
                <a:ea typeface="하나 L" panose="02020603020101020101" pitchFamily="18" charset="-127"/>
              </a:rPr>
              <a:t>Agent</a:t>
            </a:r>
            <a:r>
              <a:rPr lang="ko-KR" altLang="en-US" sz="1600" b="1" dirty="0">
                <a:latin typeface="하나 L" panose="02020603020101020101" pitchFamily="18" charset="-127"/>
                <a:ea typeface="하나 L" panose="02020603020101020101" pitchFamily="18" charset="-127"/>
              </a:rPr>
              <a:t> 선택</a:t>
            </a:r>
            <a:endParaRPr lang="en-US" altLang="ko-KR" sz="1600" b="1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606CABA8-95D9-471B-9DA0-78E33298B140}"/>
              </a:ext>
            </a:extLst>
          </p:cNvPr>
          <p:cNvCxnSpPr>
            <a:cxnSpLocks/>
          </p:cNvCxnSpPr>
          <p:nvPr/>
        </p:nvCxnSpPr>
        <p:spPr>
          <a:xfrm flipH="1" flipV="1">
            <a:off x="3977640" y="2683286"/>
            <a:ext cx="8127" cy="37523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F304A765-BA55-498E-BCC3-BD85C153B5DA}"/>
              </a:ext>
            </a:extLst>
          </p:cNvPr>
          <p:cNvSpPr txBox="1">
            <a:spLocks/>
          </p:cNvSpPr>
          <p:nvPr/>
        </p:nvSpPr>
        <p:spPr>
          <a:xfrm>
            <a:off x="1701097" y="5460779"/>
            <a:ext cx="4518152" cy="375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lnSpc>
                <a:spcPct val="100000"/>
              </a:lnSpc>
              <a:buNone/>
            </a:pPr>
            <a:r>
              <a:rPr lang="en-US" altLang="ko-KR" sz="1400" b="1" dirty="0">
                <a:latin typeface="하나 L" panose="02020603020101020101" pitchFamily="18" charset="-127"/>
                <a:ea typeface="하나 L" panose="02020603020101020101" pitchFamily="18" charset="-127"/>
              </a:rPr>
              <a:t>(Agent</a:t>
            </a:r>
            <a:r>
              <a:rPr lang="ko-KR" altLang="en-US" sz="1400" b="1" dirty="0">
                <a:latin typeface="하나 L" panose="02020603020101020101" pitchFamily="18" charset="-127"/>
                <a:ea typeface="하나 L" panose="02020603020101020101" pitchFamily="18" charset="-127"/>
              </a:rPr>
              <a:t>가 클릭을 </a:t>
            </a:r>
            <a:r>
              <a:rPr lang="en-US" altLang="ko-KR" sz="1400" b="1" dirty="0">
                <a:latin typeface="하나 L" panose="02020603020101020101" pitchFamily="18" charset="-127"/>
                <a:ea typeface="하나 L" panose="02020603020101020101" pitchFamily="18" charset="-127"/>
              </a:rPr>
              <a:t>“</a:t>
            </a:r>
            <a:r>
              <a:rPr lang="ko-KR" altLang="en-US" sz="1400" b="1" dirty="0">
                <a:latin typeface="하나 L" panose="02020603020101020101" pitchFamily="18" charset="-127"/>
                <a:ea typeface="하나 L" panose="02020603020101020101" pitchFamily="18" charset="-127"/>
              </a:rPr>
              <a:t>시도</a:t>
            </a:r>
            <a:r>
              <a:rPr lang="en-US" altLang="ko-KR" sz="1400" b="1" dirty="0">
                <a:latin typeface="하나 L" panose="02020603020101020101" pitchFamily="18" charset="-127"/>
                <a:ea typeface="하나 L" panose="02020603020101020101" pitchFamily="18" charset="-127"/>
              </a:rPr>
              <a:t>”</a:t>
            </a:r>
            <a:r>
              <a:rPr lang="ko-KR" altLang="en-US" sz="1400" b="1" dirty="0">
                <a:latin typeface="하나 L" panose="02020603020101020101" pitchFamily="18" charset="-127"/>
                <a:ea typeface="하나 L" panose="02020603020101020101" pitchFamily="18" charset="-127"/>
              </a:rPr>
              <a:t>하는데 까지 걸리는 시간</a:t>
            </a:r>
            <a:r>
              <a:rPr lang="en-US" altLang="ko-KR" sz="1400" b="1" dirty="0">
                <a:latin typeface="하나 L" panose="02020603020101020101" pitchFamily="18" charset="-127"/>
                <a:ea typeface="하나 L" panose="02020603020101020101" pitchFamily="18" charset="-127"/>
              </a:rPr>
              <a:t>)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509F0D-8B46-4F82-AB6B-770281B5C462}"/>
              </a:ext>
            </a:extLst>
          </p:cNvPr>
          <p:cNvCxnSpPr>
            <a:cxnSpLocks/>
          </p:cNvCxnSpPr>
          <p:nvPr/>
        </p:nvCxnSpPr>
        <p:spPr>
          <a:xfrm>
            <a:off x="2717410" y="2607679"/>
            <a:ext cx="248552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87351BB-E013-4345-89BA-F6DE76DA10D4}"/>
              </a:ext>
            </a:extLst>
          </p:cNvPr>
          <p:cNvCxnSpPr>
            <a:cxnSpLocks/>
          </p:cNvCxnSpPr>
          <p:nvPr/>
        </p:nvCxnSpPr>
        <p:spPr>
          <a:xfrm>
            <a:off x="2648081" y="5405603"/>
            <a:ext cx="248552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B726ED4-AA3F-4ED7-BCFF-64E0430039DD}"/>
              </a:ext>
            </a:extLst>
          </p:cNvPr>
          <p:cNvCxnSpPr>
            <a:cxnSpLocks/>
          </p:cNvCxnSpPr>
          <p:nvPr/>
        </p:nvCxnSpPr>
        <p:spPr>
          <a:xfrm flipV="1">
            <a:off x="5279913" y="5405603"/>
            <a:ext cx="1834119" cy="790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36C59EB0-DDD7-4400-9CEF-12347B9EE929}"/>
              </a:ext>
            </a:extLst>
          </p:cNvPr>
          <p:cNvSpPr txBox="1">
            <a:spLocks/>
          </p:cNvSpPr>
          <p:nvPr/>
        </p:nvSpPr>
        <p:spPr>
          <a:xfrm>
            <a:off x="6464519" y="5460779"/>
            <a:ext cx="1299025" cy="375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lnSpc>
                <a:spcPct val="100000"/>
              </a:lnSpc>
              <a:buNone/>
            </a:pPr>
            <a:r>
              <a:rPr lang="en-US" altLang="ko-KR" sz="1400" b="1" dirty="0">
                <a:latin typeface="하나 L" panose="02020603020101020101" pitchFamily="18" charset="-127"/>
                <a:ea typeface="하나 L" panose="02020603020101020101" pitchFamily="18" charset="-127"/>
              </a:rPr>
              <a:t>(</a:t>
            </a:r>
            <a:r>
              <a:rPr lang="ko-KR" altLang="en-US" sz="1400" b="1" dirty="0">
                <a:latin typeface="하나 L" panose="02020603020101020101" pitchFamily="18" charset="-127"/>
                <a:ea typeface="하나 L" panose="02020603020101020101" pitchFamily="18" charset="-127"/>
              </a:rPr>
              <a:t>클릭 실패율</a:t>
            </a:r>
            <a:r>
              <a:rPr lang="en-US" altLang="ko-KR" sz="1400" b="1" dirty="0">
                <a:latin typeface="하나 L" panose="02020603020101020101" pitchFamily="18" charset="-127"/>
                <a:ea typeface="하나 L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0725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A6453F2-13D8-4FC1-8366-7BD0F06123F6}"/>
              </a:ext>
            </a:extLst>
          </p:cNvPr>
          <p:cNvGrpSpPr/>
          <p:nvPr/>
        </p:nvGrpSpPr>
        <p:grpSpPr>
          <a:xfrm>
            <a:off x="409637" y="296723"/>
            <a:ext cx="906448" cy="880936"/>
            <a:chOff x="638237" y="449123"/>
            <a:chExt cx="906448" cy="8809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15374CA-8907-453F-ACA5-6552CA18D245}"/>
                </a:ext>
              </a:extLst>
            </p:cNvPr>
            <p:cNvGrpSpPr/>
            <p:nvPr/>
          </p:nvGrpSpPr>
          <p:grpSpPr>
            <a:xfrm>
              <a:off x="638237" y="449123"/>
              <a:ext cx="880936" cy="880936"/>
              <a:chOff x="638237" y="449123"/>
              <a:chExt cx="880936" cy="88093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83CED4C-BCDE-4CC3-A59E-06ABD1D54D22}"/>
                  </a:ext>
                </a:extLst>
              </p:cNvPr>
              <p:cNvSpPr/>
              <p:nvPr/>
            </p:nvSpPr>
            <p:spPr>
              <a:xfrm>
                <a:off x="638237" y="449123"/>
                <a:ext cx="880936" cy="880936"/>
              </a:xfrm>
              <a:prstGeom prst="ellipse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B7E3F997-6D1E-407E-990E-BFA3AF40BFE6}"/>
                  </a:ext>
                </a:extLst>
              </p:cNvPr>
              <p:cNvSpPr/>
              <p:nvPr/>
            </p:nvSpPr>
            <p:spPr>
              <a:xfrm>
                <a:off x="687413" y="489569"/>
                <a:ext cx="792000" cy="79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1DEAEB9D-AFC5-4209-AEE9-D6998D654ADA}"/>
                  </a:ext>
                </a:extLst>
              </p:cNvPr>
              <p:cNvSpPr/>
              <p:nvPr/>
            </p:nvSpPr>
            <p:spPr>
              <a:xfrm>
                <a:off x="726105" y="522906"/>
                <a:ext cx="720000" cy="720000"/>
              </a:xfrm>
              <a:prstGeom prst="ellipse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FC91C8-2C15-4407-AC77-61A0ABAF86E6}"/>
                </a:ext>
              </a:extLst>
            </p:cNvPr>
            <p:cNvSpPr txBox="1"/>
            <p:nvPr/>
          </p:nvSpPr>
          <p:spPr>
            <a:xfrm>
              <a:off x="663750" y="576222"/>
              <a:ext cx="88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하나 M" panose="02020603020101020101" pitchFamily="18" charset="-127"/>
                  <a:ea typeface="하나 M" panose="02020603020101020101" pitchFamily="18" charset="-127"/>
                </a:rPr>
                <a:t>04</a:t>
              </a:r>
              <a:endParaRPr lang="ko-KR" altLang="en-US" sz="3200" dirty="0">
                <a:solidFill>
                  <a:schemeClr val="bg1"/>
                </a:solidFill>
                <a:latin typeface="하나 M" panose="02020603020101020101" pitchFamily="18" charset="-127"/>
                <a:ea typeface="하나 M" panose="02020603020101020101" pitchFamily="18" charset="-127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5164E97-22BE-4E31-878A-C8D12AAECAAA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850105" y="0"/>
            <a:ext cx="0" cy="296723"/>
          </a:xfrm>
          <a:prstGeom prst="line">
            <a:avLst/>
          </a:prstGeom>
          <a:ln w="60325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5BAC443B-3648-40D2-AEA1-46562BFBB0CB}"/>
              </a:ext>
            </a:extLst>
          </p:cNvPr>
          <p:cNvSpPr txBox="1">
            <a:spLocks/>
          </p:cNvSpPr>
          <p:nvPr/>
        </p:nvSpPr>
        <p:spPr>
          <a:xfrm>
            <a:off x="1365261" y="512227"/>
            <a:ext cx="7536692" cy="4007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altLang="ko-KR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(1) </a:t>
            </a:r>
            <a:r>
              <a:rPr lang="ko-KR" altLang="en-US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동일한 </a:t>
            </a:r>
            <a:r>
              <a:rPr lang="en-US" altLang="ko-KR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Agent </a:t>
            </a:r>
            <a:r>
              <a:rPr lang="ko-KR" altLang="en-US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간의 적대적 강화학습 결과</a:t>
            </a:r>
            <a:endParaRPr lang="en-US" altLang="ko-KR" sz="2400" b="1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2501AB07-03E5-4FC5-94DB-78DC83755183}"/>
              </a:ext>
            </a:extLst>
          </p:cNvPr>
          <p:cNvSpPr txBox="1">
            <a:spLocks/>
          </p:cNvSpPr>
          <p:nvPr/>
        </p:nvSpPr>
        <p:spPr>
          <a:xfrm>
            <a:off x="322799" y="1304758"/>
            <a:ext cx="4429808" cy="434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buNone/>
            </a:pPr>
            <a:r>
              <a:rPr lang="en-US" altLang="ko-KR" sz="2000" dirty="0">
                <a:latin typeface="하나 L" panose="02020603020101020101" pitchFamily="18" charset="-127"/>
                <a:ea typeface="하나 L" panose="02020603020101020101" pitchFamily="18" charset="-127"/>
              </a:rPr>
              <a:t>① </a:t>
            </a:r>
            <a:r>
              <a:rPr lang="ko-KR" altLang="en-US" sz="2000" b="1" dirty="0">
                <a:latin typeface="하나 L" panose="02020603020101020101" pitchFamily="18" charset="-127"/>
                <a:ea typeface="하나 L" panose="02020603020101020101" pitchFamily="18" charset="-127"/>
              </a:rPr>
              <a:t>정성적 비교 </a:t>
            </a:r>
            <a:r>
              <a:rPr lang="en-US" altLang="ko-KR" sz="2000" dirty="0">
                <a:latin typeface="하나 L" panose="02020603020101020101" pitchFamily="18" charset="-127"/>
                <a:ea typeface="하나 L" panose="02020603020101020101" pitchFamily="18" charset="-127"/>
              </a:rPr>
              <a:t>: Policy</a:t>
            </a:r>
            <a:r>
              <a:rPr lang="ko-KR" altLang="en-US" sz="2000" dirty="0">
                <a:latin typeface="하나 L" panose="02020603020101020101" pitchFamily="18" charset="-127"/>
                <a:ea typeface="하나 L" panose="02020603020101020101" pitchFamily="18" charset="-127"/>
              </a:rPr>
              <a:t> 시각화</a:t>
            </a:r>
            <a:endParaRPr lang="en-US" altLang="ko-KR" sz="2000" b="1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2C577C04-6D78-4150-90CB-F8DC3B2F5FED}"/>
              </a:ext>
            </a:extLst>
          </p:cNvPr>
          <p:cNvSpPr txBox="1">
            <a:spLocks/>
          </p:cNvSpPr>
          <p:nvPr/>
        </p:nvSpPr>
        <p:spPr>
          <a:xfrm>
            <a:off x="2795162" y="6214971"/>
            <a:ext cx="2708767" cy="434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buNone/>
            </a:pPr>
            <a:r>
              <a:rPr lang="en-US" altLang="ko-KR" sz="1800" b="1" dirty="0">
                <a:latin typeface="하나 L" panose="02020603020101020101" pitchFamily="18" charset="-127"/>
                <a:ea typeface="하나 L" panose="02020603020101020101" pitchFamily="18" charset="-127"/>
              </a:rPr>
              <a:t>Adversarial Model </a:t>
            </a:r>
            <a:r>
              <a:rPr lang="en-US" altLang="ko-KR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(Ours)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A7518A-5CB9-4704-9D5E-FDFA17C2D958}"/>
              </a:ext>
            </a:extLst>
          </p:cNvPr>
          <p:cNvSpPr txBox="1"/>
          <p:nvPr/>
        </p:nvSpPr>
        <p:spPr>
          <a:xfrm>
            <a:off x="6364989" y="6205827"/>
            <a:ext cx="3543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base">
              <a:lnSpc>
                <a:spcPct val="100000"/>
              </a:lnSpc>
              <a:buNone/>
            </a:pPr>
            <a:r>
              <a:rPr lang="en-US" altLang="ko-KR" sz="1800" b="1" dirty="0">
                <a:latin typeface="하나 L" panose="02020603020101020101" pitchFamily="18" charset="-127"/>
                <a:ea typeface="하나 L" panose="02020603020101020101" pitchFamily="18" charset="-127"/>
              </a:rPr>
              <a:t>Non-Adversarial Model </a:t>
            </a:r>
            <a:r>
              <a:rPr lang="en-US" altLang="ko-KR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(Do et al.)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B2F8395-87F7-4C2F-B34E-6F1D9B8821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796" y="1177659"/>
            <a:ext cx="2249436" cy="575345"/>
          </a:xfrm>
          <a:prstGeom prst="rect">
            <a:avLst/>
          </a:prstGeom>
        </p:spPr>
      </p:pic>
      <p:pic>
        <p:nvPicPr>
          <p:cNvPr id="4" name="ours_vs_prof_2">
            <a:hlinkClick r:id="" action="ppaction://media"/>
            <a:extLst>
              <a:ext uri="{FF2B5EF4-FFF2-40B4-BE49-F238E27FC236}">
                <a16:creationId xmlns:a16="http://schemas.microsoft.com/office/drawing/2014/main" id="{7D8F93DC-098C-420C-9F99-30620E69FE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4850" b="3994"/>
          <a:stretch/>
        </p:blipFill>
        <p:spPr>
          <a:xfrm>
            <a:off x="1877882" y="1804903"/>
            <a:ext cx="8436236" cy="432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7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4E0A9E3-63D7-4F41-B185-568176C003AD}"/>
              </a:ext>
            </a:extLst>
          </p:cNvPr>
          <p:cNvSpPr/>
          <p:nvPr/>
        </p:nvSpPr>
        <p:spPr>
          <a:xfrm>
            <a:off x="1545501" y="3925848"/>
            <a:ext cx="772270" cy="5847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F8E4265E-2378-4AF2-8632-49A94D080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697" y="305463"/>
            <a:ext cx="2239803" cy="605104"/>
          </a:xfrm>
        </p:spPr>
        <p:txBody>
          <a:bodyPr>
            <a:normAutofit/>
          </a:bodyPr>
          <a:lstStyle/>
          <a:p>
            <a:r>
              <a:rPr lang="ko-KR" altLang="en-US" sz="3200">
                <a:latin typeface="하나 M" panose="02020603020101020101" pitchFamily="18" charset="-127"/>
                <a:ea typeface="하나 M" panose="02020603020101020101" pitchFamily="18" charset="-127"/>
              </a:rPr>
              <a:t>목차</a:t>
            </a:r>
            <a:endParaRPr lang="ko-KR" altLang="en-US" sz="3200" dirty="0">
              <a:latin typeface="하나 M" panose="02020603020101020101" pitchFamily="18" charset="-127"/>
              <a:ea typeface="하나 M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6F1B42-55FA-4A8A-9B7E-51B07872969A}"/>
              </a:ext>
            </a:extLst>
          </p:cNvPr>
          <p:cNvGrpSpPr/>
          <p:nvPr/>
        </p:nvGrpSpPr>
        <p:grpSpPr>
          <a:xfrm>
            <a:off x="409637" y="296723"/>
            <a:ext cx="896288" cy="880936"/>
            <a:chOff x="638237" y="449123"/>
            <a:chExt cx="896288" cy="88093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C418519-9692-4B3F-BA66-412D464460CB}"/>
                </a:ext>
              </a:extLst>
            </p:cNvPr>
            <p:cNvGrpSpPr/>
            <p:nvPr/>
          </p:nvGrpSpPr>
          <p:grpSpPr>
            <a:xfrm>
              <a:off x="638237" y="449123"/>
              <a:ext cx="880936" cy="880936"/>
              <a:chOff x="638237" y="449123"/>
              <a:chExt cx="880936" cy="880936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4F3E6D98-A5C6-479B-A052-0F88C427662D}"/>
                  </a:ext>
                </a:extLst>
              </p:cNvPr>
              <p:cNvSpPr/>
              <p:nvPr/>
            </p:nvSpPr>
            <p:spPr>
              <a:xfrm>
                <a:off x="638237" y="449123"/>
                <a:ext cx="880936" cy="880936"/>
              </a:xfrm>
              <a:prstGeom prst="ellipse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3DBBA4FE-10EB-4D07-A5D6-42F35D28CF9A}"/>
                  </a:ext>
                </a:extLst>
              </p:cNvPr>
              <p:cNvSpPr/>
              <p:nvPr/>
            </p:nvSpPr>
            <p:spPr>
              <a:xfrm>
                <a:off x="687413" y="489569"/>
                <a:ext cx="792000" cy="79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6FC10D06-0DF7-44E2-9A80-702B90FCDADA}"/>
                  </a:ext>
                </a:extLst>
              </p:cNvPr>
              <p:cNvSpPr/>
              <p:nvPr/>
            </p:nvSpPr>
            <p:spPr>
              <a:xfrm>
                <a:off x="726105" y="522906"/>
                <a:ext cx="720000" cy="720000"/>
              </a:xfrm>
              <a:prstGeom prst="ellipse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C387610-04F9-40F1-8973-5114D6FA2064}"/>
                </a:ext>
              </a:extLst>
            </p:cNvPr>
            <p:cNvSpPr txBox="1"/>
            <p:nvPr/>
          </p:nvSpPr>
          <p:spPr>
            <a:xfrm>
              <a:off x="653590" y="586382"/>
              <a:ext cx="88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하나 M" panose="02020603020101020101" pitchFamily="18" charset="-127"/>
                  <a:ea typeface="하나 M" panose="02020603020101020101" pitchFamily="18" charset="-127"/>
                </a:rPr>
                <a:t>00</a:t>
              </a:r>
              <a:endParaRPr lang="ko-KR" altLang="en-US" sz="3200" dirty="0">
                <a:solidFill>
                  <a:schemeClr val="bg1"/>
                </a:solidFill>
                <a:latin typeface="하나 M" panose="02020603020101020101" pitchFamily="18" charset="-127"/>
                <a:ea typeface="하나 M" panose="02020603020101020101" pitchFamily="18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F4ED4B7-47F1-4B4A-A8F5-0A9524E7E011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850105" y="0"/>
            <a:ext cx="0" cy="296723"/>
          </a:xfrm>
          <a:prstGeom prst="line">
            <a:avLst/>
          </a:prstGeom>
          <a:ln w="60325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>
            <a:extLst>
              <a:ext uri="{FF2B5EF4-FFF2-40B4-BE49-F238E27FC236}">
                <a16:creationId xmlns:a16="http://schemas.microsoft.com/office/drawing/2014/main" id="{539BA2C9-4E4C-4547-8ABB-584CEA6E6AF1}"/>
              </a:ext>
            </a:extLst>
          </p:cNvPr>
          <p:cNvSpPr txBox="1">
            <a:spLocks/>
          </p:cNvSpPr>
          <p:nvPr/>
        </p:nvSpPr>
        <p:spPr>
          <a:xfrm>
            <a:off x="1417797" y="885167"/>
            <a:ext cx="10515600" cy="321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Contents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  <a:latin typeface="하나 M" panose="02020603020101020101" pitchFamily="18" charset="-127"/>
              <a:ea typeface="하나 M" panose="02020603020101020101" pitchFamily="18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07E02D41-C93F-41E4-9FB9-6399A28AEB48}"/>
              </a:ext>
            </a:extLst>
          </p:cNvPr>
          <p:cNvSpPr txBox="1">
            <a:spLocks/>
          </p:cNvSpPr>
          <p:nvPr/>
        </p:nvSpPr>
        <p:spPr>
          <a:xfrm>
            <a:off x="2437703" y="2525959"/>
            <a:ext cx="3553573" cy="605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latin typeface="하나 M" panose="02020603020101020101" pitchFamily="18" charset="-127"/>
                <a:ea typeface="하나 M" panose="02020603020101020101" pitchFamily="18" charset="-127"/>
              </a:rPr>
              <a:t>연구 소개</a:t>
            </a: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EBB2BE9-1374-4530-B1F5-804BE593100F}"/>
              </a:ext>
            </a:extLst>
          </p:cNvPr>
          <p:cNvSpPr txBox="1">
            <a:spLocks/>
          </p:cNvSpPr>
          <p:nvPr/>
        </p:nvSpPr>
        <p:spPr>
          <a:xfrm>
            <a:off x="2422355" y="3906517"/>
            <a:ext cx="3945787" cy="605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>
                <a:latin typeface="하나 M" panose="02020603020101020101" pitchFamily="18" charset="-127"/>
                <a:ea typeface="하나 M" panose="02020603020101020101" pitchFamily="18" charset="-127"/>
              </a:rPr>
              <a:t>기존 연구와의 </a:t>
            </a:r>
            <a:r>
              <a:rPr lang="ko-KR" altLang="en-US" sz="3000" dirty="0" err="1">
                <a:latin typeface="하나 M" panose="02020603020101020101" pitchFamily="18" charset="-127"/>
                <a:ea typeface="하나 M" panose="02020603020101020101" pitchFamily="18" charset="-127"/>
              </a:rPr>
              <a:t>차별점</a:t>
            </a:r>
            <a:endParaRPr lang="ko-KR" altLang="en-US" sz="3000" dirty="0">
              <a:latin typeface="하나 M" panose="02020603020101020101" pitchFamily="18" charset="-127"/>
              <a:ea typeface="하나 M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F60959-AE28-4153-9F7B-E1DC1932877E}"/>
              </a:ext>
            </a:extLst>
          </p:cNvPr>
          <p:cNvSpPr txBox="1"/>
          <p:nvPr/>
        </p:nvSpPr>
        <p:spPr>
          <a:xfrm>
            <a:off x="1582617" y="3916681"/>
            <a:ext cx="708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하나 M" panose="02020603020101020101" pitchFamily="18" charset="-127"/>
                <a:ea typeface="하나 M" panose="02020603020101020101" pitchFamily="18" charset="-127"/>
              </a:rPr>
              <a:t>02</a:t>
            </a:r>
            <a:endParaRPr lang="ko-KR" altLang="en-US" sz="3200" dirty="0">
              <a:latin typeface="하나 M" panose="02020603020101020101" pitchFamily="18" charset="-127"/>
              <a:ea typeface="하나 M" panose="02020603020101020101" pitchFamily="18" charset="-127"/>
            </a:endParaRP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74C88AA9-0909-4647-A408-45FD77E987AC}"/>
              </a:ext>
            </a:extLst>
          </p:cNvPr>
          <p:cNvSpPr txBox="1">
            <a:spLocks/>
          </p:cNvSpPr>
          <p:nvPr/>
        </p:nvSpPr>
        <p:spPr>
          <a:xfrm>
            <a:off x="7411635" y="2844399"/>
            <a:ext cx="1805517" cy="605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>
                <a:latin typeface="하나 M" panose="02020603020101020101" pitchFamily="18" charset="-127"/>
                <a:ea typeface="하나 M" panose="02020603020101020101" pitchFamily="18" charset="-127"/>
              </a:rPr>
              <a:t>연구 결과</a:t>
            </a:r>
            <a:endParaRPr lang="ko-KR" altLang="en-US" sz="3000" dirty="0">
              <a:latin typeface="하나 M" panose="02020603020101020101" pitchFamily="18" charset="-127"/>
              <a:ea typeface="하나 M" panose="02020603020101020101" pitchFamily="18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4FB2170-241A-4008-AB40-DEF134EDF0B2}"/>
              </a:ext>
            </a:extLst>
          </p:cNvPr>
          <p:cNvGrpSpPr/>
          <p:nvPr/>
        </p:nvGrpSpPr>
        <p:grpSpPr>
          <a:xfrm>
            <a:off x="1549887" y="2525959"/>
            <a:ext cx="772270" cy="593942"/>
            <a:chOff x="1514719" y="1909871"/>
            <a:chExt cx="772270" cy="593942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70CD0DBD-8A3A-4AC8-BC7B-BA91425F285C}"/>
                </a:ext>
              </a:extLst>
            </p:cNvPr>
            <p:cNvSpPr/>
            <p:nvPr/>
          </p:nvSpPr>
          <p:spPr>
            <a:xfrm>
              <a:off x="1514719" y="1919038"/>
              <a:ext cx="772270" cy="58477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A6231A0-C5E5-42A3-8B5E-A616FD9196A2}"/>
                </a:ext>
              </a:extLst>
            </p:cNvPr>
            <p:cNvSpPr txBox="1"/>
            <p:nvPr/>
          </p:nvSpPr>
          <p:spPr>
            <a:xfrm>
              <a:off x="1551835" y="1909871"/>
              <a:ext cx="7087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latin typeface="하나 M" panose="02020603020101020101" pitchFamily="18" charset="-127"/>
                  <a:ea typeface="하나 M" panose="02020603020101020101" pitchFamily="18" charset="-127"/>
                </a:rPr>
                <a:t>01</a:t>
              </a:r>
              <a:endParaRPr lang="ko-KR" altLang="en-US" sz="3200" dirty="0">
                <a:latin typeface="하나 M" panose="02020603020101020101" pitchFamily="18" charset="-127"/>
                <a:ea typeface="하나 M" panose="02020603020101020101" pitchFamily="18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16F0631-317C-4290-8279-6AF3EFEE26F4}"/>
              </a:ext>
            </a:extLst>
          </p:cNvPr>
          <p:cNvGrpSpPr/>
          <p:nvPr/>
        </p:nvGrpSpPr>
        <p:grpSpPr>
          <a:xfrm>
            <a:off x="6515047" y="2844398"/>
            <a:ext cx="772270" cy="593942"/>
            <a:chOff x="1514719" y="1909871"/>
            <a:chExt cx="772270" cy="593942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6B042B51-91D1-4AC8-AE0D-C8660DBD12B4}"/>
                </a:ext>
              </a:extLst>
            </p:cNvPr>
            <p:cNvSpPr/>
            <p:nvPr/>
          </p:nvSpPr>
          <p:spPr>
            <a:xfrm>
              <a:off x="1514719" y="1919038"/>
              <a:ext cx="772270" cy="58477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B0FC0CD-B7A6-4DC3-965D-FD6F926A3A99}"/>
                </a:ext>
              </a:extLst>
            </p:cNvPr>
            <p:cNvSpPr txBox="1"/>
            <p:nvPr/>
          </p:nvSpPr>
          <p:spPr>
            <a:xfrm>
              <a:off x="1551835" y="1909871"/>
              <a:ext cx="7087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latin typeface="하나 M" panose="02020603020101020101" pitchFamily="18" charset="-127"/>
                  <a:ea typeface="하나 M" panose="02020603020101020101" pitchFamily="18" charset="-127"/>
                </a:rPr>
                <a:t>04</a:t>
              </a:r>
              <a:endParaRPr lang="ko-KR" altLang="en-US" sz="3200" dirty="0">
                <a:latin typeface="하나 M" panose="02020603020101020101" pitchFamily="18" charset="-127"/>
                <a:ea typeface="하나 M" panose="02020603020101020101" pitchFamily="18" charset="-127"/>
              </a:endParaRPr>
            </a:p>
          </p:txBody>
        </p:sp>
      </p:grpSp>
      <p:sp>
        <p:nvSpPr>
          <p:cNvPr id="54" name="제목 1">
            <a:extLst>
              <a:ext uri="{FF2B5EF4-FFF2-40B4-BE49-F238E27FC236}">
                <a16:creationId xmlns:a16="http://schemas.microsoft.com/office/drawing/2014/main" id="{07B73FD8-4245-4642-B8EA-6E18CBF6EA77}"/>
              </a:ext>
            </a:extLst>
          </p:cNvPr>
          <p:cNvSpPr txBox="1">
            <a:spLocks/>
          </p:cNvSpPr>
          <p:nvPr/>
        </p:nvSpPr>
        <p:spPr>
          <a:xfrm>
            <a:off x="7411635" y="1440376"/>
            <a:ext cx="1951821" cy="605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>
                <a:latin typeface="하나 M" panose="02020603020101020101" pitchFamily="18" charset="-127"/>
                <a:ea typeface="하나 M" panose="02020603020101020101" pitchFamily="18" charset="-127"/>
              </a:rPr>
              <a:t>연구 방법</a:t>
            </a:r>
            <a:endParaRPr lang="ko-KR" altLang="en-US" sz="3000" dirty="0">
              <a:latin typeface="하나 M" panose="02020603020101020101" pitchFamily="18" charset="-127"/>
              <a:ea typeface="하나 M" panose="02020603020101020101" pitchFamily="18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53F8A06-7B20-4155-88A1-5298435FAEAF}"/>
              </a:ext>
            </a:extLst>
          </p:cNvPr>
          <p:cNvGrpSpPr/>
          <p:nvPr/>
        </p:nvGrpSpPr>
        <p:grpSpPr>
          <a:xfrm>
            <a:off x="6515047" y="1440375"/>
            <a:ext cx="772270" cy="593942"/>
            <a:chOff x="1514719" y="1909871"/>
            <a:chExt cx="772270" cy="593942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DAC1F3E6-178B-418D-AE27-DE11141AE11D}"/>
                </a:ext>
              </a:extLst>
            </p:cNvPr>
            <p:cNvSpPr/>
            <p:nvPr/>
          </p:nvSpPr>
          <p:spPr>
            <a:xfrm>
              <a:off x="1514719" y="1919038"/>
              <a:ext cx="772270" cy="58477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10F8A90-01C8-4C56-9345-C552AA99229F}"/>
                </a:ext>
              </a:extLst>
            </p:cNvPr>
            <p:cNvSpPr txBox="1"/>
            <p:nvPr/>
          </p:nvSpPr>
          <p:spPr>
            <a:xfrm>
              <a:off x="1551835" y="1909871"/>
              <a:ext cx="7087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latin typeface="하나 M" panose="02020603020101020101" pitchFamily="18" charset="-127"/>
                  <a:ea typeface="하나 M" panose="02020603020101020101" pitchFamily="18" charset="-127"/>
                </a:rPr>
                <a:t>03</a:t>
              </a:r>
              <a:endParaRPr lang="ko-KR" altLang="en-US" sz="3200" dirty="0">
                <a:latin typeface="하나 M" panose="02020603020101020101" pitchFamily="18" charset="-127"/>
                <a:ea typeface="하나 M" panose="02020603020101020101" pitchFamily="18" charset="-127"/>
              </a:endParaRPr>
            </a:p>
          </p:txBody>
        </p:sp>
      </p:grpSp>
      <p:sp>
        <p:nvSpPr>
          <p:cNvPr id="26" name="제목 1">
            <a:extLst>
              <a:ext uri="{FF2B5EF4-FFF2-40B4-BE49-F238E27FC236}">
                <a16:creationId xmlns:a16="http://schemas.microsoft.com/office/drawing/2014/main" id="{DF9BC2D6-8ED8-4242-8E41-3167DFCCCF4D}"/>
              </a:ext>
            </a:extLst>
          </p:cNvPr>
          <p:cNvSpPr txBox="1">
            <a:spLocks/>
          </p:cNvSpPr>
          <p:nvPr/>
        </p:nvSpPr>
        <p:spPr>
          <a:xfrm>
            <a:off x="7411635" y="4377543"/>
            <a:ext cx="1156293" cy="605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dirty="0">
                <a:latin typeface="하나 M" panose="02020603020101020101" pitchFamily="18" charset="-127"/>
                <a:ea typeface="하나 M" panose="02020603020101020101" pitchFamily="18" charset="-127"/>
              </a:rPr>
              <a:t>결론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BBB3DCA-6BC3-4E3D-BD13-DA12ADA3E246}"/>
              </a:ext>
            </a:extLst>
          </p:cNvPr>
          <p:cNvGrpSpPr/>
          <p:nvPr/>
        </p:nvGrpSpPr>
        <p:grpSpPr>
          <a:xfrm>
            <a:off x="6515047" y="4377542"/>
            <a:ext cx="772270" cy="593942"/>
            <a:chOff x="1514719" y="1909871"/>
            <a:chExt cx="772270" cy="593942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9D1D6628-6FEB-47B4-B97C-905703169BB0}"/>
                </a:ext>
              </a:extLst>
            </p:cNvPr>
            <p:cNvSpPr/>
            <p:nvPr/>
          </p:nvSpPr>
          <p:spPr>
            <a:xfrm>
              <a:off x="1514719" y="1919038"/>
              <a:ext cx="772270" cy="58477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BBC55A5-A5F7-4DA2-9B21-6FAE869355A8}"/>
                </a:ext>
              </a:extLst>
            </p:cNvPr>
            <p:cNvSpPr txBox="1"/>
            <p:nvPr/>
          </p:nvSpPr>
          <p:spPr>
            <a:xfrm>
              <a:off x="1551835" y="1909871"/>
              <a:ext cx="7087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latin typeface="하나 M" panose="02020603020101020101" pitchFamily="18" charset="-127"/>
                  <a:ea typeface="하나 M" panose="02020603020101020101" pitchFamily="18" charset="-127"/>
                </a:rPr>
                <a:t>05</a:t>
              </a:r>
              <a:endParaRPr lang="ko-KR" altLang="en-US" sz="3200" dirty="0">
                <a:latin typeface="하나 M" panose="02020603020101020101" pitchFamily="18" charset="-127"/>
                <a:ea typeface="하나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4007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A6453F2-13D8-4FC1-8366-7BD0F06123F6}"/>
              </a:ext>
            </a:extLst>
          </p:cNvPr>
          <p:cNvGrpSpPr/>
          <p:nvPr/>
        </p:nvGrpSpPr>
        <p:grpSpPr>
          <a:xfrm>
            <a:off x="409637" y="296723"/>
            <a:ext cx="906448" cy="880936"/>
            <a:chOff x="638237" y="449123"/>
            <a:chExt cx="906448" cy="8809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15374CA-8907-453F-ACA5-6552CA18D245}"/>
                </a:ext>
              </a:extLst>
            </p:cNvPr>
            <p:cNvGrpSpPr/>
            <p:nvPr/>
          </p:nvGrpSpPr>
          <p:grpSpPr>
            <a:xfrm>
              <a:off x="638237" y="449123"/>
              <a:ext cx="880936" cy="880936"/>
              <a:chOff x="638237" y="449123"/>
              <a:chExt cx="880936" cy="88093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83CED4C-BCDE-4CC3-A59E-06ABD1D54D22}"/>
                  </a:ext>
                </a:extLst>
              </p:cNvPr>
              <p:cNvSpPr/>
              <p:nvPr/>
            </p:nvSpPr>
            <p:spPr>
              <a:xfrm>
                <a:off x="638237" y="449123"/>
                <a:ext cx="880936" cy="880936"/>
              </a:xfrm>
              <a:prstGeom prst="ellipse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B7E3F997-6D1E-407E-990E-BFA3AF40BFE6}"/>
                  </a:ext>
                </a:extLst>
              </p:cNvPr>
              <p:cNvSpPr/>
              <p:nvPr/>
            </p:nvSpPr>
            <p:spPr>
              <a:xfrm>
                <a:off x="687413" y="489569"/>
                <a:ext cx="792000" cy="79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1DEAEB9D-AFC5-4209-AEE9-D6998D654ADA}"/>
                  </a:ext>
                </a:extLst>
              </p:cNvPr>
              <p:cNvSpPr/>
              <p:nvPr/>
            </p:nvSpPr>
            <p:spPr>
              <a:xfrm>
                <a:off x="726105" y="522906"/>
                <a:ext cx="720000" cy="720000"/>
              </a:xfrm>
              <a:prstGeom prst="ellipse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FC91C8-2C15-4407-AC77-61A0ABAF86E6}"/>
                </a:ext>
              </a:extLst>
            </p:cNvPr>
            <p:cNvSpPr txBox="1"/>
            <p:nvPr/>
          </p:nvSpPr>
          <p:spPr>
            <a:xfrm>
              <a:off x="663750" y="576222"/>
              <a:ext cx="88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하나 M" panose="02020603020101020101" pitchFamily="18" charset="-127"/>
                  <a:ea typeface="하나 M" panose="02020603020101020101" pitchFamily="18" charset="-127"/>
                </a:rPr>
                <a:t>04</a:t>
              </a:r>
              <a:endParaRPr lang="ko-KR" altLang="en-US" sz="3200" dirty="0">
                <a:solidFill>
                  <a:schemeClr val="bg1"/>
                </a:solidFill>
                <a:latin typeface="하나 M" panose="02020603020101020101" pitchFamily="18" charset="-127"/>
                <a:ea typeface="하나 M" panose="02020603020101020101" pitchFamily="18" charset="-127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5164E97-22BE-4E31-878A-C8D12AAECAAA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850105" y="0"/>
            <a:ext cx="0" cy="296723"/>
          </a:xfrm>
          <a:prstGeom prst="line">
            <a:avLst/>
          </a:prstGeom>
          <a:ln w="60325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5BAC443B-3648-40D2-AEA1-46562BFBB0CB}"/>
              </a:ext>
            </a:extLst>
          </p:cNvPr>
          <p:cNvSpPr txBox="1">
            <a:spLocks/>
          </p:cNvSpPr>
          <p:nvPr/>
        </p:nvSpPr>
        <p:spPr>
          <a:xfrm>
            <a:off x="1365261" y="512227"/>
            <a:ext cx="7536692" cy="4007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altLang="ko-KR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(1) </a:t>
            </a:r>
            <a:r>
              <a:rPr lang="ko-KR" altLang="en-US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동일한 </a:t>
            </a:r>
            <a:r>
              <a:rPr lang="en-US" altLang="ko-KR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Agent </a:t>
            </a:r>
            <a:r>
              <a:rPr lang="ko-KR" altLang="en-US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간의 적대적 강화학습 결과</a:t>
            </a:r>
            <a:endParaRPr lang="en-US" altLang="ko-KR" sz="2400" b="1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2501AB07-03E5-4FC5-94DB-78DC83755183}"/>
              </a:ext>
            </a:extLst>
          </p:cNvPr>
          <p:cNvSpPr txBox="1">
            <a:spLocks/>
          </p:cNvSpPr>
          <p:nvPr/>
        </p:nvSpPr>
        <p:spPr>
          <a:xfrm>
            <a:off x="322799" y="1304758"/>
            <a:ext cx="4429808" cy="434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buNone/>
            </a:pPr>
            <a:r>
              <a:rPr lang="en-US" altLang="ko-KR" sz="2000" dirty="0">
                <a:latin typeface="하나 L" panose="02020603020101020101" pitchFamily="18" charset="-127"/>
                <a:ea typeface="하나 L" panose="02020603020101020101" pitchFamily="18" charset="-127"/>
              </a:rPr>
              <a:t>① </a:t>
            </a:r>
            <a:r>
              <a:rPr lang="ko-KR" altLang="en-US" sz="2000" b="1" dirty="0">
                <a:latin typeface="하나 L" panose="02020603020101020101" pitchFamily="18" charset="-127"/>
                <a:ea typeface="하나 L" panose="02020603020101020101" pitchFamily="18" charset="-127"/>
              </a:rPr>
              <a:t>정성적 비교 </a:t>
            </a:r>
            <a:r>
              <a:rPr lang="en-US" altLang="ko-KR" sz="2000" dirty="0">
                <a:latin typeface="하나 L" panose="02020603020101020101" pitchFamily="18" charset="-127"/>
                <a:ea typeface="하나 L" panose="02020603020101020101" pitchFamily="18" charset="-127"/>
              </a:rPr>
              <a:t>: Policy</a:t>
            </a:r>
            <a:r>
              <a:rPr lang="ko-KR" altLang="en-US" sz="2000" dirty="0">
                <a:latin typeface="하나 L" panose="02020603020101020101" pitchFamily="18" charset="-127"/>
                <a:ea typeface="하나 L" panose="02020603020101020101" pitchFamily="18" charset="-127"/>
              </a:rPr>
              <a:t> 시각화</a:t>
            </a:r>
            <a:endParaRPr lang="en-US" altLang="ko-KR" sz="2000" b="1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E61185-4AAD-4C99-8875-CE907D0F61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73" t="5403" r="42025" b="48133"/>
          <a:stretch/>
        </p:blipFill>
        <p:spPr>
          <a:xfrm>
            <a:off x="4553862" y="3429000"/>
            <a:ext cx="2972491" cy="152324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D0574A2-0E06-4E6A-99D3-1A0140695E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73" t="6181" r="42109" b="47916"/>
          <a:stretch/>
        </p:blipFill>
        <p:spPr>
          <a:xfrm>
            <a:off x="1505262" y="3443333"/>
            <a:ext cx="2974268" cy="150825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BC866EE-EEEC-4371-BACA-EB0C43D844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62" t="5970" r="42044" b="48422"/>
          <a:stretch/>
        </p:blipFill>
        <p:spPr>
          <a:xfrm>
            <a:off x="1511220" y="1857515"/>
            <a:ext cx="2962351" cy="151987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500169E-2A7F-4CF9-AF63-894CD07124A9}"/>
              </a:ext>
            </a:extLst>
          </p:cNvPr>
          <p:cNvSpPr txBox="1"/>
          <p:nvPr/>
        </p:nvSpPr>
        <p:spPr>
          <a:xfrm>
            <a:off x="310057" y="5143504"/>
            <a:ext cx="11627439" cy="129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하나 L" panose="02020603020101020101" pitchFamily="18" charset="-127"/>
                <a:ea typeface="하나 L" panose="02020603020101020101" pitchFamily="18" charset="-127"/>
              </a:rPr>
              <a:t>→ </a:t>
            </a:r>
            <a:r>
              <a:rPr lang="en-US" altLang="ko-KR" dirty="0">
                <a:latin typeface="하나 L" panose="02020603020101020101" pitchFamily="18" charset="-127"/>
                <a:ea typeface="하나 L" panose="02020603020101020101" pitchFamily="18" charset="-127"/>
              </a:rPr>
              <a:t>Target</a:t>
            </a:r>
            <a:r>
              <a:rPr lang="ko-KR" altLang="en-US" dirty="0">
                <a:latin typeface="하나 L" panose="02020603020101020101" pitchFamily="18" charset="-127"/>
                <a:ea typeface="하나 L" panose="02020603020101020101" pitchFamily="18" charset="-127"/>
              </a:rPr>
              <a:t>과 멀리 있을 때 두 모델의 </a:t>
            </a:r>
            <a:r>
              <a:rPr lang="en-US" altLang="ko-KR" dirty="0">
                <a:latin typeface="하나 L" panose="02020603020101020101" pitchFamily="18" charset="-127"/>
                <a:ea typeface="하나 L" panose="02020603020101020101" pitchFamily="18" charset="-127"/>
              </a:rPr>
              <a:t>Policy</a:t>
            </a:r>
            <a:r>
              <a:rPr lang="ko-KR" altLang="en-US" dirty="0">
                <a:latin typeface="하나 L" panose="02020603020101020101" pitchFamily="18" charset="-127"/>
                <a:ea typeface="하나 L" panose="02020603020101020101" pitchFamily="18" charset="-127"/>
              </a:rPr>
              <a:t>는 비슷한 양상</a:t>
            </a:r>
            <a:endParaRPr lang="en-US" altLang="ko-KR" dirty="0">
              <a:latin typeface="하나 L" panose="02020603020101020101" pitchFamily="18" charset="-127"/>
              <a:ea typeface="하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하나 L" panose="02020603020101020101" pitchFamily="18" charset="-127"/>
                <a:ea typeface="하나 L" panose="02020603020101020101" pitchFamily="18" charset="-127"/>
              </a:rPr>
              <a:t>→</a:t>
            </a:r>
            <a:r>
              <a:rPr lang="ko-KR" altLang="en-US" b="1" dirty="0">
                <a:latin typeface="하나 L" panose="02020603020101020101" pitchFamily="18" charset="-127"/>
                <a:ea typeface="하나 L" panose="02020603020101020101" pitchFamily="18" charset="-127"/>
              </a:rPr>
              <a:t> </a:t>
            </a:r>
            <a:r>
              <a:rPr lang="ko-KR" altLang="en-US" dirty="0">
                <a:latin typeface="하나 L" panose="02020603020101020101" pitchFamily="18" charset="-127"/>
                <a:ea typeface="하나 L" panose="02020603020101020101" pitchFamily="18" charset="-127"/>
              </a:rPr>
              <a:t>적대적 모델은 </a:t>
            </a:r>
            <a:r>
              <a:rPr lang="en-US" altLang="ko-KR" b="1" dirty="0">
                <a:latin typeface="하나 L" panose="02020603020101020101" pitchFamily="18" charset="-127"/>
                <a:ea typeface="하나 L" panose="02020603020101020101" pitchFamily="18" charset="-127"/>
              </a:rPr>
              <a:t>Target </a:t>
            </a:r>
            <a:r>
              <a:rPr lang="ko-KR" altLang="en-US" b="1" dirty="0">
                <a:latin typeface="하나 L" panose="02020603020101020101" pitchFamily="18" charset="-127"/>
                <a:ea typeface="하나 L" panose="02020603020101020101" pitchFamily="18" charset="-127"/>
              </a:rPr>
              <a:t>근처로 접근 시 </a:t>
            </a:r>
            <a:r>
              <a:rPr lang="ko-KR" altLang="en-US" dirty="0">
                <a:latin typeface="하나 L" panose="02020603020101020101" pitchFamily="18" charset="-127"/>
                <a:ea typeface="하나 L" panose="02020603020101020101" pitchFamily="18" charset="-127"/>
              </a:rPr>
              <a:t>짧은 </a:t>
            </a:r>
            <a:r>
              <a:rPr lang="en-US" altLang="ko-KR" dirty="0">
                <a:latin typeface="하나 L" panose="02020603020101020101" pitchFamily="18" charset="-127"/>
                <a:ea typeface="하나 L" panose="02020603020101020101" pitchFamily="18" charset="-127"/>
              </a:rPr>
              <a:t>Prediction-Horizon</a:t>
            </a:r>
            <a:r>
              <a:rPr lang="ko-KR" altLang="en-US" dirty="0">
                <a:latin typeface="하나 L" panose="02020603020101020101" pitchFamily="18" charset="-127"/>
                <a:ea typeface="하나 L" panose="02020603020101020101" pitchFamily="18" charset="-127"/>
              </a:rPr>
              <a:t>을 기준으로 </a:t>
            </a:r>
            <a:r>
              <a:rPr lang="ko-KR" altLang="en-US" b="1" dirty="0">
                <a:latin typeface="하나 L" panose="02020603020101020101" pitchFamily="18" charset="-127"/>
                <a:ea typeface="하나 L" panose="02020603020101020101" pitchFamily="18" charset="-127"/>
              </a:rPr>
              <a:t>빨리 클릭을 시도하는 </a:t>
            </a:r>
            <a:r>
              <a:rPr lang="en-US" altLang="ko-KR" b="1" dirty="0">
                <a:latin typeface="하나 L" panose="02020603020101020101" pitchFamily="18" charset="-127"/>
                <a:ea typeface="하나 L" panose="02020603020101020101" pitchFamily="18" charset="-127"/>
              </a:rPr>
              <a:t>Policy</a:t>
            </a:r>
            <a:r>
              <a:rPr lang="ko-KR" altLang="en-US" dirty="0">
                <a:latin typeface="하나 L" panose="02020603020101020101" pitchFamily="18" charset="-127"/>
                <a:ea typeface="하나 L" panose="02020603020101020101" pitchFamily="18" charset="-127"/>
              </a:rPr>
              <a:t>를 보임</a:t>
            </a:r>
            <a:r>
              <a:rPr lang="en-US" altLang="ko-KR" dirty="0">
                <a:latin typeface="하나 L" panose="02020603020101020101" pitchFamily="18" charset="-127"/>
                <a:ea typeface="하나 L" panose="0202060302010102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하나 L" panose="02020603020101020101" pitchFamily="18" charset="-127"/>
                <a:ea typeface="하나 L" panose="02020603020101020101" pitchFamily="18" charset="-127"/>
              </a:rPr>
              <a:t>→ </a:t>
            </a:r>
            <a:r>
              <a:rPr lang="ko-KR" altLang="en-US" dirty="0">
                <a:latin typeface="하나 L" panose="02020603020101020101" pitchFamily="18" charset="-127"/>
                <a:ea typeface="하나 L" panose="02020603020101020101" pitchFamily="18" charset="-127"/>
              </a:rPr>
              <a:t>반면</a:t>
            </a:r>
            <a:r>
              <a:rPr lang="en-US" altLang="ko-KR" dirty="0">
                <a:latin typeface="하나 L" panose="02020603020101020101" pitchFamily="18" charset="-127"/>
                <a:ea typeface="하나 L" panose="02020603020101020101" pitchFamily="18" charset="-127"/>
              </a:rPr>
              <a:t>, </a:t>
            </a:r>
            <a:r>
              <a:rPr lang="ko-KR" altLang="en-US" b="1" dirty="0">
                <a:latin typeface="하나 L" panose="02020603020101020101" pitchFamily="18" charset="-127"/>
                <a:ea typeface="하나 L" panose="02020603020101020101" pitchFamily="18" charset="-127"/>
              </a:rPr>
              <a:t>기존 모델</a:t>
            </a:r>
            <a:r>
              <a:rPr lang="ko-KR" altLang="en-US" dirty="0">
                <a:latin typeface="하나 L" panose="02020603020101020101" pitchFamily="18" charset="-127"/>
                <a:ea typeface="하나 L" panose="02020603020101020101" pitchFamily="18" charset="-127"/>
              </a:rPr>
              <a:t>은</a:t>
            </a:r>
            <a:r>
              <a:rPr lang="ko-KR" altLang="en-US" b="1" dirty="0">
                <a:latin typeface="하나 L" panose="02020603020101020101" pitchFamily="18" charset="-127"/>
                <a:ea typeface="하나 L" panose="02020603020101020101" pitchFamily="18" charset="-127"/>
              </a:rPr>
              <a:t> </a:t>
            </a:r>
            <a:r>
              <a:rPr lang="en-US" altLang="ko-KR" dirty="0">
                <a:latin typeface="하나 L" panose="02020603020101020101" pitchFamily="18" charset="-127"/>
                <a:ea typeface="하나 L" panose="02020603020101020101" pitchFamily="18" charset="-127"/>
              </a:rPr>
              <a:t>Target</a:t>
            </a:r>
            <a:r>
              <a:rPr lang="ko-KR" altLang="en-US" dirty="0">
                <a:latin typeface="하나 L" panose="02020603020101020101" pitchFamily="18" charset="-127"/>
                <a:ea typeface="하나 L" panose="02020603020101020101" pitchFamily="18" charset="-127"/>
              </a:rPr>
              <a:t>의 이동 경로를 더 먼 미래까지 고려해서 클릭을 시도하는 </a:t>
            </a:r>
            <a:r>
              <a:rPr lang="en-US" altLang="ko-KR" dirty="0">
                <a:latin typeface="하나 L" panose="02020603020101020101" pitchFamily="18" charset="-127"/>
                <a:ea typeface="하나 L" panose="02020603020101020101" pitchFamily="18" charset="-127"/>
              </a:rPr>
              <a:t>Policy</a:t>
            </a:r>
            <a:r>
              <a:rPr lang="ko-KR" altLang="en-US" dirty="0">
                <a:latin typeface="하나 L" panose="02020603020101020101" pitchFamily="18" charset="-127"/>
                <a:ea typeface="하나 L" panose="02020603020101020101" pitchFamily="18" charset="-127"/>
              </a:rPr>
              <a:t>를 보임</a:t>
            </a:r>
            <a:endParaRPr lang="en-US" altLang="ko-KR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9EEC8362-5599-4738-AEB4-B3CE4BCDF4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73" t="6158" r="41953" b="48333"/>
          <a:stretch/>
        </p:blipFill>
        <p:spPr>
          <a:xfrm>
            <a:off x="7627440" y="1837111"/>
            <a:ext cx="2973831" cy="151612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967FF24-6210-48F5-8F1F-1FC949E741A8}"/>
              </a:ext>
            </a:extLst>
          </p:cNvPr>
          <p:cNvSpPr txBox="1"/>
          <p:nvPr/>
        </p:nvSpPr>
        <p:spPr>
          <a:xfrm>
            <a:off x="1928051" y="1883752"/>
            <a:ext cx="1076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하나 L" panose="02020603020101020101" pitchFamily="18" charset="-127"/>
                <a:ea typeface="하나 L" panose="02020603020101020101" pitchFamily="18" charset="-127"/>
              </a:rPr>
              <a:t>Adversarial </a:t>
            </a:r>
          </a:p>
          <a:p>
            <a:pPr algn="ctr"/>
            <a:r>
              <a:rPr lang="en-US" altLang="ko-KR" sz="1200" dirty="0">
                <a:latin typeface="하나 L" panose="02020603020101020101" pitchFamily="18" charset="-127"/>
                <a:ea typeface="하나 L" panose="02020603020101020101" pitchFamily="18" charset="-127"/>
              </a:rPr>
              <a:t>Model (Ours)</a:t>
            </a:r>
            <a:endParaRPr lang="ko-KR" altLang="en-US" sz="1200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6B60B2B-1169-4A43-9B66-1F22825BBDCF}"/>
              </a:ext>
            </a:extLst>
          </p:cNvPr>
          <p:cNvSpPr txBox="1"/>
          <p:nvPr/>
        </p:nvSpPr>
        <p:spPr>
          <a:xfrm>
            <a:off x="3063352" y="1883752"/>
            <a:ext cx="1508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하나 L" panose="02020603020101020101" pitchFamily="18" charset="-127"/>
                <a:ea typeface="하나 L" panose="02020603020101020101" pitchFamily="18" charset="-127"/>
              </a:rPr>
              <a:t>Non-Adversarial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55E20BE5-5271-4ECC-ADC9-8669FEABDA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74" t="5403" r="41875" b="48134"/>
          <a:stretch/>
        </p:blipFill>
        <p:spPr>
          <a:xfrm>
            <a:off x="7647599" y="3426015"/>
            <a:ext cx="2981231" cy="15232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9C96BA1-CCB4-4568-80FC-42B8EB18758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973" t="5781" r="42013" b="48299"/>
          <a:stretch/>
        </p:blipFill>
        <p:spPr>
          <a:xfrm>
            <a:off x="4545383" y="1843470"/>
            <a:ext cx="2979114" cy="150846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953BE5F-4CB4-4D77-9BD0-E7548C703A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835" y="1196210"/>
            <a:ext cx="2249436" cy="57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4208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A6453F2-13D8-4FC1-8366-7BD0F06123F6}"/>
              </a:ext>
            </a:extLst>
          </p:cNvPr>
          <p:cNvGrpSpPr/>
          <p:nvPr/>
        </p:nvGrpSpPr>
        <p:grpSpPr>
          <a:xfrm>
            <a:off x="409637" y="296723"/>
            <a:ext cx="906448" cy="880936"/>
            <a:chOff x="638237" y="449123"/>
            <a:chExt cx="906448" cy="8809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15374CA-8907-453F-ACA5-6552CA18D245}"/>
                </a:ext>
              </a:extLst>
            </p:cNvPr>
            <p:cNvGrpSpPr/>
            <p:nvPr/>
          </p:nvGrpSpPr>
          <p:grpSpPr>
            <a:xfrm>
              <a:off x="638237" y="449123"/>
              <a:ext cx="880936" cy="880936"/>
              <a:chOff x="638237" y="449123"/>
              <a:chExt cx="880936" cy="88093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83CED4C-BCDE-4CC3-A59E-06ABD1D54D22}"/>
                  </a:ext>
                </a:extLst>
              </p:cNvPr>
              <p:cNvSpPr/>
              <p:nvPr/>
            </p:nvSpPr>
            <p:spPr>
              <a:xfrm>
                <a:off x="638237" y="449123"/>
                <a:ext cx="880936" cy="880936"/>
              </a:xfrm>
              <a:prstGeom prst="ellipse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B7E3F997-6D1E-407E-990E-BFA3AF40BFE6}"/>
                  </a:ext>
                </a:extLst>
              </p:cNvPr>
              <p:cNvSpPr/>
              <p:nvPr/>
            </p:nvSpPr>
            <p:spPr>
              <a:xfrm>
                <a:off x="687413" y="489569"/>
                <a:ext cx="792000" cy="79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1DEAEB9D-AFC5-4209-AEE9-D6998D654ADA}"/>
                  </a:ext>
                </a:extLst>
              </p:cNvPr>
              <p:cNvSpPr/>
              <p:nvPr/>
            </p:nvSpPr>
            <p:spPr>
              <a:xfrm>
                <a:off x="726105" y="522906"/>
                <a:ext cx="720000" cy="720000"/>
              </a:xfrm>
              <a:prstGeom prst="ellipse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FC91C8-2C15-4407-AC77-61A0ABAF86E6}"/>
                </a:ext>
              </a:extLst>
            </p:cNvPr>
            <p:cNvSpPr txBox="1"/>
            <p:nvPr/>
          </p:nvSpPr>
          <p:spPr>
            <a:xfrm>
              <a:off x="663750" y="576222"/>
              <a:ext cx="88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하나 M" panose="02020603020101020101" pitchFamily="18" charset="-127"/>
                  <a:ea typeface="하나 M" panose="02020603020101020101" pitchFamily="18" charset="-127"/>
                </a:rPr>
                <a:t>04</a:t>
              </a:r>
              <a:endParaRPr lang="ko-KR" altLang="en-US" sz="3200" dirty="0">
                <a:solidFill>
                  <a:schemeClr val="bg1"/>
                </a:solidFill>
                <a:latin typeface="하나 M" panose="02020603020101020101" pitchFamily="18" charset="-127"/>
                <a:ea typeface="하나 M" panose="02020603020101020101" pitchFamily="18" charset="-127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5164E97-22BE-4E31-878A-C8D12AAECAAA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850105" y="0"/>
            <a:ext cx="0" cy="296723"/>
          </a:xfrm>
          <a:prstGeom prst="line">
            <a:avLst/>
          </a:prstGeom>
          <a:ln w="60325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5BAC443B-3648-40D2-AEA1-46562BFBB0CB}"/>
              </a:ext>
            </a:extLst>
          </p:cNvPr>
          <p:cNvSpPr txBox="1">
            <a:spLocks/>
          </p:cNvSpPr>
          <p:nvPr/>
        </p:nvSpPr>
        <p:spPr>
          <a:xfrm>
            <a:off x="1365261" y="512227"/>
            <a:ext cx="7536692" cy="4007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altLang="ko-KR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(1) </a:t>
            </a:r>
            <a:r>
              <a:rPr lang="ko-KR" altLang="en-US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동일한 </a:t>
            </a:r>
            <a:r>
              <a:rPr lang="en-US" altLang="ko-KR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Agent </a:t>
            </a:r>
            <a:r>
              <a:rPr lang="ko-KR" altLang="en-US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간의 적대적 강화학습 결과</a:t>
            </a:r>
            <a:endParaRPr lang="en-US" altLang="ko-KR" sz="2400" b="1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7CBAB9-FC58-4CE0-9C23-76E27AD6D0C7}"/>
              </a:ext>
            </a:extLst>
          </p:cNvPr>
          <p:cNvSpPr txBox="1"/>
          <p:nvPr/>
        </p:nvSpPr>
        <p:spPr>
          <a:xfrm>
            <a:off x="555635" y="1391336"/>
            <a:ext cx="5686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하나 L" panose="02020603020101020101" pitchFamily="18" charset="-127"/>
                <a:ea typeface="하나 L" panose="02020603020101020101" pitchFamily="18" charset="-127"/>
              </a:rPr>
              <a:t>② </a:t>
            </a:r>
            <a:r>
              <a:rPr lang="ko-KR" altLang="en-US" sz="2000" b="1" dirty="0">
                <a:latin typeface="하나 L" panose="02020603020101020101" pitchFamily="18" charset="-127"/>
                <a:ea typeface="하나 L" panose="02020603020101020101" pitchFamily="18" charset="-127"/>
              </a:rPr>
              <a:t>정량적 분석</a:t>
            </a:r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4321FE39-1398-4E0D-BD67-80F8B2D36361}"/>
              </a:ext>
            </a:extLst>
          </p:cNvPr>
          <p:cNvSpPr txBox="1">
            <a:spLocks/>
          </p:cNvSpPr>
          <p:nvPr/>
        </p:nvSpPr>
        <p:spPr>
          <a:xfrm>
            <a:off x="714183" y="6074471"/>
            <a:ext cx="10715815" cy="480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buNone/>
            </a:pPr>
            <a:r>
              <a:rPr lang="en-US" altLang="ko-KR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→ </a:t>
            </a:r>
            <a:r>
              <a:rPr lang="en-US" altLang="ko-KR" sz="1800" b="1" dirty="0">
                <a:latin typeface="하나 L" panose="02020603020101020101" pitchFamily="18" charset="-127"/>
                <a:ea typeface="하나 L" panose="02020603020101020101" pitchFamily="18" charset="-127"/>
              </a:rPr>
              <a:t>Adversarial Model</a:t>
            </a:r>
            <a:r>
              <a:rPr lang="ko-KR" altLang="en-US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이 </a:t>
            </a:r>
            <a:r>
              <a:rPr lang="en-US" altLang="ko-KR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Non-Adversarial Model</a:t>
            </a:r>
            <a:r>
              <a:rPr lang="ko-KR" altLang="en-US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에 비해 </a:t>
            </a:r>
            <a:r>
              <a:rPr lang="en-US" altLang="ko-KR" sz="1800" b="1" dirty="0">
                <a:latin typeface="하나 L" panose="02020603020101020101" pitchFamily="18" charset="-127"/>
                <a:ea typeface="하나 L" panose="02020603020101020101" pitchFamily="18" charset="-127"/>
              </a:rPr>
              <a:t>Trial Completion Time</a:t>
            </a:r>
            <a:r>
              <a:rPr lang="ko-KR" altLang="en-US" sz="1800" b="1" dirty="0">
                <a:latin typeface="하나 L" panose="02020603020101020101" pitchFamily="18" charset="-127"/>
                <a:ea typeface="하나 L" panose="02020603020101020101" pitchFamily="18" charset="-127"/>
              </a:rPr>
              <a:t>이 짧은 경향</a:t>
            </a:r>
            <a:r>
              <a:rPr lang="ko-KR" altLang="en-US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을</a:t>
            </a:r>
            <a:r>
              <a:rPr lang="ko-KR" altLang="en-US" sz="1800" b="1" dirty="0">
                <a:latin typeface="하나 L" panose="02020603020101020101" pitchFamily="18" charset="-127"/>
                <a:ea typeface="하나 L" panose="02020603020101020101" pitchFamily="18" charset="-127"/>
              </a:rPr>
              <a:t> </a:t>
            </a:r>
            <a:r>
              <a:rPr lang="ko-KR" altLang="en-US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보임</a:t>
            </a:r>
            <a:endParaRPr lang="en-US" altLang="ko-KR" sz="1800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A5CA257-F377-473D-AD02-678B65E0BBD1}"/>
              </a:ext>
            </a:extLst>
          </p:cNvPr>
          <p:cNvGrpSpPr/>
          <p:nvPr/>
        </p:nvGrpSpPr>
        <p:grpSpPr>
          <a:xfrm>
            <a:off x="1537538" y="1964879"/>
            <a:ext cx="4163433" cy="3929841"/>
            <a:chOff x="8620877" y="518544"/>
            <a:chExt cx="4163433" cy="3929841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B5B0EADB-9121-4823-A623-50EEF2113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20877" y="518544"/>
              <a:ext cx="4163433" cy="3929841"/>
            </a:xfrm>
            <a:prstGeom prst="rect">
              <a:avLst/>
            </a:prstGeom>
          </p:spPr>
        </p:pic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8A078813-76E9-4F61-9EB3-63E6B3F57EB4}"/>
                </a:ext>
              </a:extLst>
            </p:cNvPr>
            <p:cNvSpPr/>
            <p:nvPr/>
          </p:nvSpPr>
          <p:spPr>
            <a:xfrm>
              <a:off x="10241280" y="4003104"/>
              <a:ext cx="320040" cy="210312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624B28BB-98B8-47ED-8350-E0B589537A13}"/>
                </a:ext>
              </a:extLst>
            </p:cNvPr>
            <p:cNvCxnSpPr/>
            <p:nvPr/>
          </p:nvCxnSpPr>
          <p:spPr>
            <a:xfrm flipV="1">
              <a:off x="10396728" y="2969832"/>
              <a:ext cx="0" cy="996696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B72F27C7-2D50-4BD0-887D-58242070ED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26880" y="2982962"/>
              <a:ext cx="1069848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E419944-B566-4E10-9363-CC4336BE3B0E}"/>
                </a:ext>
              </a:extLst>
            </p:cNvPr>
            <p:cNvSpPr/>
            <p:nvPr/>
          </p:nvSpPr>
          <p:spPr>
            <a:xfrm>
              <a:off x="8983023" y="2772649"/>
              <a:ext cx="320040" cy="782397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D0E25114-1CAB-4374-B48A-9599130C6014}"/>
                </a:ext>
              </a:extLst>
            </p:cNvPr>
            <p:cNvSpPr/>
            <p:nvPr/>
          </p:nvSpPr>
          <p:spPr>
            <a:xfrm>
              <a:off x="11825107" y="3987940"/>
              <a:ext cx="320040" cy="21031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CC45B6BC-1220-47EF-A702-166D7DEB4E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85127" y="1515936"/>
              <a:ext cx="0" cy="2463722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8ADE34C8-B75B-4FEA-9419-26F3D7E1CA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26880" y="1526018"/>
              <a:ext cx="2658247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1B3A092D-30B8-4AD0-A490-89B4E8FB433E}"/>
                </a:ext>
              </a:extLst>
            </p:cNvPr>
            <p:cNvSpPr/>
            <p:nvPr/>
          </p:nvSpPr>
          <p:spPr>
            <a:xfrm>
              <a:off x="8983023" y="1196483"/>
              <a:ext cx="320040" cy="782396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F1CC2359-9790-42F7-B738-E439ED1718D4}"/>
              </a:ext>
            </a:extLst>
          </p:cNvPr>
          <p:cNvGrpSpPr/>
          <p:nvPr/>
        </p:nvGrpSpPr>
        <p:grpSpPr>
          <a:xfrm>
            <a:off x="5963951" y="1958562"/>
            <a:ext cx="4064878" cy="3936158"/>
            <a:chOff x="12987293" y="512227"/>
            <a:chExt cx="4064878" cy="3936158"/>
          </a:xfrm>
        </p:grpSpPr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F452C863-8DB1-4C73-8A8E-5F5906D9B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87293" y="512227"/>
              <a:ext cx="4064878" cy="3936158"/>
            </a:xfrm>
            <a:prstGeom prst="rect">
              <a:avLst/>
            </a:prstGeom>
          </p:spPr>
        </p:pic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8F22C1FC-8F7D-4EAA-B8A8-6A0C6C95C883}"/>
                </a:ext>
              </a:extLst>
            </p:cNvPr>
            <p:cNvSpPr/>
            <p:nvPr/>
          </p:nvSpPr>
          <p:spPr>
            <a:xfrm>
              <a:off x="14551957" y="3990741"/>
              <a:ext cx="320040" cy="210312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D5EA77F0-0B05-4520-8F67-7DB0083019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11977" y="2785779"/>
              <a:ext cx="0" cy="1193879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B6FD70CE-045C-4DF7-AE79-8E01421ED8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618312" y="2785779"/>
              <a:ext cx="1093665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266A477F-C9DE-4AD4-B729-E11FE1A3ECF3}"/>
                </a:ext>
              </a:extLst>
            </p:cNvPr>
            <p:cNvSpPr/>
            <p:nvPr/>
          </p:nvSpPr>
          <p:spPr>
            <a:xfrm>
              <a:off x="13298271" y="2250258"/>
              <a:ext cx="320040" cy="782397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3527E28-FE2D-4BF8-90A2-CB2F2E982540}"/>
                </a:ext>
              </a:extLst>
            </p:cNvPr>
            <p:cNvSpPr/>
            <p:nvPr/>
          </p:nvSpPr>
          <p:spPr>
            <a:xfrm>
              <a:off x="16126021" y="3971990"/>
              <a:ext cx="320040" cy="21031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88F75B23-EFA1-464F-983B-0EBD9AC8A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86041" y="1431295"/>
              <a:ext cx="0" cy="2522032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AF28417F-DFB1-41BE-A204-B23C8C61CF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639250" y="1497274"/>
              <a:ext cx="2656123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794815BF-8C17-4202-B546-1A9FEE867A47}"/>
                </a:ext>
              </a:extLst>
            </p:cNvPr>
            <p:cNvSpPr/>
            <p:nvPr/>
          </p:nvSpPr>
          <p:spPr>
            <a:xfrm>
              <a:off x="13319210" y="1182058"/>
              <a:ext cx="320040" cy="782396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2168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A6453F2-13D8-4FC1-8366-7BD0F06123F6}"/>
              </a:ext>
            </a:extLst>
          </p:cNvPr>
          <p:cNvGrpSpPr/>
          <p:nvPr/>
        </p:nvGrpSpPr>
        <p:grpSpPr>
          <a:xfrm>
            <a:off x="409637" y="296723"/>
            <a:ext cx="906448" cy="880936"/>
            <a:chOff x="638237" y="449123"/>
            <a:chExt cx="906448" cy="8809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15374CA-8907-453F-ACA5-6552CA18D245}"/>
                </a:ext>
              </a:extLst>
            </p:cNvPr>
            <p:cNvGrpSpPr/>
            <p:nvPr/>
          </p:nvGrpSpPr>
          <p:grpSpPr>
            <a:xfrm>
              <a:off x="638237" y="449123"/>
              <a:ext cx="880936" cy="880936"/>
              <a:chOff x="638237" y="449123"/>
              <a:chExt cx="880936" cy="88093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83CED4C-BCDE-4CC3-A59E-06ABD1D54D22}"/>
                  </a:ext>
                </a:extLst>
              </p:cNvPr>
              <p:cNvSpPr/>
              <p:nvPr/>
            </p:nvSpPr>
            <p:spPr>
              <a:xfrm>
                <a:off x="638237" y="449123"/>
                <a:ext cx="880936" cy="880936"/>
              </a:xfrm>
              <a:prstGeom prst="ellipse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B7E3F997-6D1E-407E-990E-BFA3AF40BFE6}"/>
                  </a:ext>
                </a:extLst>
              </p:cNvPr>
              <p:cNvSpPr/>
              <p:nvPr/>
            </p:nvSpPr>
            <p:spPr>
              <a:xfrm>
                <a:off x="687413" y="489569"/>
                <a:ext cx="792000" cy="79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1DEAEB9D-AFC5-4209-AEE9-D6998D654ADA}"/>
                  </a:ext>
                </a:extLst>
              </p:cNvPr>
              <p:cNvSpPr/>
              <p:nvPr/>
            </p:nvSpPr>
            <p:spPr>
              <a:xfrm>
                <a:off x="726105" y="522906"/>
                <a:ext cx="720000" cy="720000"/>
              </a:xfrm>
              <a:prstGeom prst="ellipse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FC91C8-2C15-4407-AC77-61A0ABAF86E6}"/>
                </a:ext>
              </a:extLst>
            </p:cNvPr>
            <p:cNvSpPr txBox="1"/>
            <p:nvPr/>
          </p:nvSpPr>
          <p:spPr>
            <a:xfrm>
              <a:off x="663750" y="576222"/>
              <a:ext cx="88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하나 M" panose="02020603020101020101" pitchFamily="18" charset="-127"/>
                  <a:ea typeface="하나 M" panose="02020603020101020101" pitchFamily="18" charset="-127"/>
                </a:rPr>
                <a:t>04</a:t>
              </a:r>
              <a:endParaRPr lang="ko-KR" altLang="en-US" sz="3200" dirty="0">
                <a:solidFill>
                  <a:schemeClr val="bg1"/>
                </a:solidFill>
                <a:latin typeface="하나 M" panose="02020603020101020101" pitchFamily="18" charset="-127"/>
                <a:ea typeface="하나 M" panose="02020603020101020101" pitchFamily="18" charset="-127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5164E97-22BE-4E31-878A-C8D12AAECAAA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850105" y="0"/>
            <a:ext cx="0" cy="296723"/>
          </a:xfrm>
          <a:prstGeom prst="line">
            <a:avLst/>
          </a:prstGeom>
          <a:ln w="60325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5BAC443B-3648-40D2-AEA1-46562BFBB0CB}"/>
              </a:ext>
            </a:extLst>
          </p:cNvPr>
          <p:cNvSpPr txBox="1">
            <a:spLocks/>
          </p:cNvSpPr>
          <p:nvPr/>
        </p:nvSpPr>
        <p:spPr>
          <a:xfrm>
            <a:off x="1365261" y="512227"/>
            <a:ext cx="7536692" cy="4007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altLang="ko-KR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(1) </a:t>
            </a:r>
            <a:r>
              <a:rPr lang="ko-KR" altLang="en-US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동일한 </a:t>
            </a:r>
            <a:r>
              <a:rPr lang="en-US" altLang="ko-KR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Agent </a:t>
            </a:r>
            <a:r>
              <a:rPr lang="ko-KR" altLang="en-US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간의 적대적 강화학습 결과</a:t>
            </a:r>
            <a:endParaRPr lang="en-US" altLang="ko-KR" sz="2400" b="1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2501AB07-03E5-4FC5-94DB-78DC83755183}"/>
              </a:ext>
            </a:extLst>
          </p:cNvPr>
          <p:cNvSpPr txBox="1">
            <a:spLocks/>
          </p:cNvSpPr>
          <p:nvPr/>
        </p:nvSpPr>
        <p:spPr>
          <a:xfrm>
            <a:off x="435150" y="1395710"/>
            <a:ext cx="6022800" cy="434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buNone/>
            </a:pPr>
            <a:r>
              <a:rPr lang="en-US" altLang="ko-KR" sz="2000" dirty="0">
                <a:latin typeface="하나 L" panose="02020603020101020101" pitchFamily="18" charset="-127"/>
                <a:ea typeface="하나 L" panose="02020603020101020101" pitchFamily="18" charset="-127"/>
              </a:rPr>
              <a:t>③ </a:t>
            </a:r>
            <a:r>
              <a:rPr lang="ko-KR" altLang="en-US" sz="2000" b="1" dirty="0">
                <a:latin typeface="하나 L" panose="02020603020101020101" pitchFamily="18" charset="-127"/>
                <a:ea typeface="하나 L" panose="02020603020101020101" pitchFamily="18" charset="-127"/>
              </a:rPr>
              <a:t>결론</a:t>
            </a:r>
            <a:endParaRPr lang="en-US" altLang="ko-KR" sz="2000" b="1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F464844B-DB06-462B-BD33-74DA37F7B944}"/>
              </a:ext>
            </a:extLst>
          </p:cNvPr>
          <p:cNvSpPr txBox="1">
            <a:spLocks/>
          </p:cNvSpPr>
          <p:nvPr/>
        </p:nvSpPr>
        <p:spPr>
          <a:xfrm>
            <a:off x="670719" y="4422796"/>
            <a:ext cx="11079321" cy="21366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70000"/>
              </a:lnSpc>
              <a:buNone/>
            </a:pPr>
            <a:r>
              <a:rPr lang="en-US" altLang="ko-KR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→ </a:t>
            </a:r>
            <a:r>
              <a:rPr lang="ko-KR" altLang="en-US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두 모델의 </a:t>
            </a:r>
            <a:r>
              <a:rPr lang="ko-KR" altLang="en-US" sz="1800" b="1" dirty="0">
                <a:latin typeface="하나 L" panose="02020603020101020101" pitchFamily="18" charset="-127"/>
                <a:ea typeface="하나 L" panose="02020603020101020101" pitchFamily="18" charset="-127"/>
              </a:rPr>
              <a:t>초기 </a:t>
            </a:r>
            <a:r>
              <a:rPr lang="en-US" altLang="ko-KR" sz="1800" b="1" dirty="0">
                <a:latin typeface="하나 L" panose="02020603020101020101" pitchFamily="18" charset="-127"/>
                <a:ea typeface="하나 L" panose="02020603020101020101" pitchFamily="18" charset="-127"/>
              </a:rPr>
              <a:t>Policy</a:t>
            </a:r>
            <a:r>
              <a:rPr lang="ko-KR" altLang="en-US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는 </a:t>
            </a:r>
            <a:r>
              <a:rPr lang="ko-KR" altLang="en-US" sz="1800" dirty="0" err="1">
                <a:latin typeface="하나 L" panose="02020603020101020101" pitchFamily="18" charset="-127"/>
                <a:ea typeface="하나 L" panose="02020603020101020101" pitchFamily="18" charset="-127"/>
              </a:rPr>
              <a:t>비슷</a:t>
            </a:r>
            <a:endParaRPr lang="en-US" altLang="ko-KR" sz="1800" dirty="0">
              <a:latin typeface="하나 L" panose="02020603020101020101" pitchFamily="18" charset="-127"/>
              <a:ea typeface="하나 L" panose="02020603020101020101" pitchFamily="18" charset="-127"/>
            </a:endParaRPr>
          </a:p>
          <a:p>
            <a:pPr marL="0" indent="0" fontAlgn="base">
              <a:lnSpc>
                <a:spcPct val="170000"/>
              </a:lnSpc>
              <a:buNone/>
            </a:pPr>
            <a:r>
              <a:rPr lang="en-US" altLang="ko-KR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→ Target</a:t>
            </a:r>
            <a:r>
              <a:rPr lang="ko-KR" altLang="en-US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과 가까워졌을 때 </a:t>
            </a:r>
            <a:r>
              <a:rPr lang="en-US" altLang="ko-KR" sz="1800" b="1" dirty="0">
                <a:latin typeface="하나 L" panose="02020603020101020101" pitchFamily="18" charset="-127"/>
                <a:ea typeface="하나 L" panose="02020603020101020101" pitchFamily="18" charset="-127"/>
              </a:rPr>
              <a:t>Adversarial Model</a:t>
            </a:r>
            <a:r>
              <a:rPr lang="ko-KR" altLang="en-US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은 짧은 </a:t>
            </a:r>
            <a:r>
              <a:rPr lang="en-US" altLang="ko-KR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Prediction Horizon</a:t>
            </a:r>
            <a:r>
              <a:rPr lang="ko-KR" altLang="en-US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을 가지고 빨리 클릭해버리는 </a:t>
            </a:r>
            <a:r>
              <a:rPr lang="en-US" altLang="ko-KR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Policy</a:t>
            </a:r>
          </a:p>
          <a:p>
            <a:pPr marL="0" indent="0" fontAlgn="base">
              <a:lnSpc>
                <a:spcPct val="170000"/>
              </a:lnSpc>
              <a:buNone/>
            </a:pPr>
            <a:r>
              <a:rPr lang="en-US" altLang="ko-KR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→ </a:t>
            </a:r>
            <a:r>
              <a:rPr lang="en-US" altLang="ko-KR" sz="1800" b="1" dirty="0">
                <a:latin typeface="하나 L" panose="02020603020101020101" pitchFamily="18" charset="-127"/>
                <a:ea typeface="하나 L" panose="02020603020101020101" pitchFamily="18" charset="-127"/>
              </a:rPr>
              <a:t>Adversarial Model</a:t>
            </a:r>
            <a:r>
              <a:rPr lang="ko-KR" altLang="en-US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의 </a:t>
            </a:r>
            <a:r>
              <a:rPr lang="en-US" altLang="ko-KR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Non-Adversarial Model</a:t>
            </a:r>
            <a:r>
              <a:rPr lang="ko-KR" altLang="en-US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에 비해 </a:t>
            </a:r>
            <a:r>
              <a:rPr lang="en-US" altLang="ko-KR" sz="1800" b="1" dirty="0">
                <a:latin typeface="하나 L" panose="02020603020101020101" pitchFamily="18" charset="-127"/>
                <a:ea typeface="하나 L" panose="02020603020101020101" pitchFamily="18" charset="-127"/>
              </a:rPr>
              <a:t>Trial Completion Time</a:t>
            </a:r>
            <a:r>
              <a:rPr lang="ko-KR" altLang="en-US" sz="1800" b="1" dirty="0">
                <a:latin typeface="하나 L" panose="02020603020101020101" pitchFamily="18" charset="-127"/>
                <a:ea typeface="하나 L" panose="02020603020101020101" pitchFamily="18" charset="-127"/>
              </a:rPr>
              <a:t>이 짧음</a:t>
            </a:r>
            <a:endParaRPr lang="en-US" altLang="ko-KR" sz="1800" dirty="0">
              <a:latin typeface="하나 L" panose="02020603020101020101" pitchFamily="18" charset="-127"/>
              <a:ea typeface="하나 L" panose="02020603020101020101" pitchFamily="18" charset="-127"/>
            </a:endParaRPr>
          </a:p>
          <a:p>
            <a:pPr marL="0" indent="0" fontAlgn="base">
              <a:lnSpc>
                <a:spcPct val="170000"/>
              </a:lnSpc>
              <a:buNone/>
            </a:pPr>
            <a:r>
              <a:rPr lang="en-US" altLang="ko-KR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→ </a:t>
            </a:r>
            <a:r>
              <a:rPr lang="ko-KR" altLang="en-US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반면</a:t>
            </a:r>
            <a:r>
              <a:rPr lang="en-US" altLang="ko-KR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, Non-Adversarial Model</a:t>
            </a:r>
            <a:r>
              <a:rPr lang="ko-KR" altLang="en-US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은 </a:t>
            </a:r>
            <a:r>
              <a:rPr lang="en-US" altLang="ko-KR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Target</a:t>
            </a:r>
            <a:r>
              <a:rPr lang="ko-KR" altLang="en-US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의 이동 경로를 더 먼 미래까지 고려해서 클릭을 시도하는 </a:t>
            </a:r>
            <a:r>
              <a:rPr lang="en-US" altLang="ko-KR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Policy</a:t>
            </a:r>
            <a:r>
              <a:rPr lang="ko-KR" altLang="en-US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를 보임</a:t>
            </a:r>
            <a:endParaRPr lang="en-US" altLang="ko-KR" sz="1800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2733460-BF26-4467-B004-173A5738B9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73" t="6158" r="41953" b="48333"/>
          <a:stretch/>
        </p:blipFill>
        <p:spPr>
          <a:xfrm>
            <a:off x="1095375" y="3116704"/>
            <a:ext cx="2714652" cy="114644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B0477A0-46AF-4ED6-B6E5-9E1D250FE4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62" t="5970" r="42044" b="48422"/>
          <a:stretch/>
        </p:blipFill>
        <p:spPr>
          <a:xfrm>
            <a:off x="1105395" y="1935293"/>
            <a:ext cx="2704172" cy="114644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600AE3B1-CC95-43CA-BB35-88198E597A16}"/>
              </a:ext>
            </a:extLst>
          </p:cNvPr>
          <p:cNvGrpSpPr/>
          <p:nvPr/>
        </p:nvGrpSpPr>
        <p:grpSpPr>
          <a:xfrm>
            <a:off x="4578271" y="1580807"/>
            <a:ext cx="2926352" cy="2762166"/>
            <a:chOff x="8620877" y="518544"/>
            <a:chExt cx="4163433" cy="3929841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65EDE8BA-FE15-4EA0-8D22-B7AC9E171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20877" y="518544"/>
              <a:ext cx="4163433" cy="3929841"/>
            </a:xfrm>
            <a:prstGeom prst="rect">
              <a:avLst/>
            </a:prstGeom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CB3B9D6-01BF-469C-8650-A882CCD61DA5}"/>
                </a:ext>
              </a:extLst>
            </p:cNvPr>
            <p:cNvSpPr/>
            <p:nvPr/>
          </p:nvSpPr>
          <p:spPr>
            <a:xfrm>
              <a:off x="10241280" y="4003104"/>
              <a:ext cx="320040" cy="210312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E83D1B17-24C4-439A-B3EA-7E605A5237AB}"/>
                </a:ext>
              </a:extLst>
            </p:cNvPr>
            <p:cNvCxnSpPr/>
            <p:nvPr/>
          </p:nvCxnSpPr>
          <p:spPr>
            <a:xfrm flipV="1">
              <a:off x="10396728" y="2969832"/>
              <a:ext cx="0" cy="996696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93DDAD18-D030-4B3D-B1E2-441931F7A1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26880" y="2982962"/>
              <a:ext cx="1069848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45E98A-F5BC-4D1D-991E-EB31C176C223}"/>
                </a:ext>
              </a:extLst>
            </p:cNvPr>
            <p:cNvSpPr/>
            <p:nvPr/>
          </p:nvSpPr>
          <p:spPr>
            <a:xfrm>
              <a:off x="8983023" y="2772649"/>
              <a:ext cx="320040" cy="782397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4771F21-FAE4-45C4-9843-6C193956E32C}"/>
                </a:ext>
              </a:extLst>
            </p:cNvPr>
            <p:cNvSpPr/>
            <p:nvPr/>
          </p:nvSpPr>
          <p:spPr>
            <a:xfrm>
              <a:off x="11825107" y="3987940"/>
              <a:ext cx="320040" cy="21031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EA87122C-FF24-40CD-890C-408DF598D0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85127" y="1515936"/>
              <a:ext cx="0" cy="2463722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C593A38D-7A16-4CBF-8072-2D4663E660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26880" y="1526018"/>
              <a:ext cx="2658247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F3A4439-050A-4DA4-8431-B6FE08CEDD15}"/>
                </a:ext>
              </a:extLst>
            </p:cNvPr>
            <p:cNvSpPr/>
            <p:nvPr/>
          </p:nvSpPr>
          <p:spPr>
            <a:xfrm>
              <a:off x="8983023" y="1196483"/>
              <a:ext cx="320040" cy="782396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3355675-EA67-4999-B9AC-C4B3010D5F12}"/>
              </a:ext>
            </a:extLst>
          </p:cNvPr>
          <p:cNvGrpSpPr/>
          <p:nvPr/>
        </p:nvGrpSpPr>
        <p:grpSpPr>
          <a:xfrm>
            <a:off x="7736627" y="1567790"/>
            <a:ext cx="2857082" cy="2766608"/>
            <a:chOff x="12987293" y="512227"/>
            <a:chExt cx="4064878" cy="3936158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5C0B548C-048C-42C5-81EF-58CD7C5EC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87293" y="512227"/>
              <a:ext cx="4064878" cy="3936158"/>
            </a:xfrm>
            <a:prstGeom prst="rect">
              <a:avLst/>
            </a:prstGeom>
          </p:spPr>
        </p:pic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AC29DA5-44DF-48C3-A748-B2989881782C}"/>
                </a:ext>
              </a:extLst>
            </p:cNvPr>
            <p:cNvSpPr/>
            <p:nvPr/>
          </p:nvSpPr>
          <p:spPr>
            <a:xfrm>
              <a:off x="14551957" y="3990741"/>
              <a:ext cx="320040" cy="210312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F8DBFED7-F18D-49AF-849A-669500A459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11977" y="2785779"/>
              <a:ext cx="0" cy="1193879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88EA74B5-F9F9-40D3-82C7-EC5EC00B83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618312" y="2785779"/>
              <a:ext cx="1093665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398DA81C-5CD3-483C-AE2F-044B3F9BCAA9}"/>
                </a:ext>
              </a:extLst>
            </p:cNvPr>
            <p:cNvSpPr/>
            <p:nvPr/>
          </p:nvSpPr>
          <p:spPr>
            <a:xfrm>
              <a:off x="13298271" y="2250258"/>
              <a:ext cx="320040" cy="782397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CF31149-40BD-4DDD-9536-9C4B46B022FA}"/>
                </a:ext>
              </a:extLst>
            </p:cNvPr>
            <p:cNvSpPr/>
            <p:nvPr/>
          </p:nvSpPr>
          <p:spPr>
            <a:xfrm>
              <a:off x="16126021" y="3971990"/>
              <a:ext cx="320040" cy="21031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9808BC7D-A4C7-4ED7-A78E-B609312330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86041" y="1431295"/>
              <a:ext cx="0" cy="2522032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DDAD390D-C8DB-49A4-A923-4D905CD241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639250" y="1497274"/>
              <a:ext cx="2656123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8AC62F5-39E3-442D-BA25-9AA67BC16B77}"/>
                </a:ext>
              </a:extLst>
            </p:cNvPr>
            <p:cNvSpPr/>
            <p:nvPr/>
          </p:nvSpPr>
          <p:spPr>
            <a:xfrm>
              <a:off x="13319210" y="1182058"/>
              <a:ext cx="320040" cy="782396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86158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EADE7C-23DB-4007-B3D7-3CC80A3FC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1796" y="2386222"/>
            <a:ext cx="3159012" cy="82839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하나 M" panose="02020603020101020101" pitchFamily="18" charset="-127"/>
                <a:ea typeface="하나 M" panose="02020603020101020101" pitchFamily="18" charset="-127"/>
              </a:rPr>
              <a:t>연구 결과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E3B923B-F35E-49B2-A793-A61A2D055716}"/>
              </a:ext>
            </a:extLst>
          </p:cNvPr>
          <p:cNvGrpSpPr/>
          <p:nvPr/>
        </p:nvGrpSpPr>
        <p:grpSpPr>
          <a:xfrm>
            <a:off x="1823306" y="1799721"/>
            <a:ext cx="3463338" cy="3434492"/>
            <a:chOff x="638237" y="449123"/>
            <a:chExt cx="888335" cy="88093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267E070-9563-498F-8FD5-FCB92B1F9EF0}"/>
                </a:ext>
              </a:extLst>
            </p:cNvPr>
            <p:cNvGrpSpPr/>
            <p:nvPr/>
          </p:nvGrpSpPr>
          <p:grpSpPr>
            <a:xfrm>
              <a:off x="638237" y="449123"/>
              <a:ext cx="880936" cy="880936"/>
              <a:chOff x="638237" y="449123"/>
              <a:chExt cx="880936" cy="880936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0FAAAA4D-BE31-409A-AC0D-E5DD0E29C9FE}"/>
                  </a:ext>
                </a:extLst>
              </p:cNvPr>
              <p:cNvSpPr/>
              <p:nvPr/>
            </p:nvSpPr>
            <p:spPr>
              <a:xfrm>
                <a:off x="638237" y="449123"/>
                <a:ext cx="880936" cy="880936"/>
              </a:xfrm>
              <a:prstGeom prst="ellipse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18C59F63-AC9E-4805-A30A-01CA3EDA6915}"/>
                  </a:ext>
                </a:extLst>
              </p:cNvPr>
              <p:cNvSpPr/>
              <p:nvPr/>
            </p:nvSpPr>
            <p:spPr>
              <a:xfrm>
                <a:off x="687413" y="489569"/>
                <a:ext cx="792000" cy="79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D7414212-7236-42D3-8D40-1E0210DF0A47}"/>
                  </a:ext>
                </a:extLst>
              </p:cNvPr>
              <p:cNvSpPr/>
              <p:nvPr/>
            </p:nvSpPr>
            <p:spPr>
              <a:xfrm>
                <a:off x="726105" y="522906"/>
                <a:ext cx="720000" cy="720000"/>
              </a:xfrm>
              <a:prstGeom prst="ellipse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A508AA-DC51-4A73-824E-ABCDEA57ACF7}"/>
                </a:ext>
              </a:extLst>
            </p:cNvPr>
            <p:cNvSpPr txBox="1"/>
            <p:nvPr/>
          </p:nvSpPr>
          <p:spPr>
            <a:xfrm>
              <a:off x="645637" y="689965"/>
              <a:ext cx="880935" cy="371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하나 M" panose="02020603020101020101" pitchFamily="18" charset="-127"/>
                  <a:ea typeface="하나 M" panose="02020603020101020101" pitchFamily="18" charset="-127"/>
                </a:rPr>
                <a:t>04</a:t>
              </a:r>
              <a:endParaRPr lang="ko-KR" altLang="en-US" sz="8800" dirty="0">
                <a:solidFill>
                  <a:schemeClr val="bg1"/>
                </a:solidFill>
                <a:latin typeface="하나 M" panose="02020603020101020101" pitchFamily="18" charset="-127"/>
                <a:ea typeface="하나 M" panose="02020603020101020101" pitchFamily="18" charset="-127"/>
              </a:endParaRP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1AD6BBE-233A-492C-ABF3-63096A960DA3}"/>
              </a:ext>
            </a:extLst>
          </p:cNvPr>
          <p:cNvCxnSpPr>
            <a:cxnSpLocks/>
          </p:cNvCxnSpPr>
          <p:nvPr/>
        </p:nvCxnSpPr>
        <p:spPr>
          <a:xfrm>
            <a:off x="3587318" y="-147443"/>
            <a:ext cx="0" cy="2104850"/>
          </a:xfrm>
          <a:prstGeom prst="line">
            <a:avLst/>
          </a:prstGeom>
          <a:ln w="60325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02CE5D31-D5CD-4BFC-B46C-86EA3667C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796" y="3514246"/>
            <a:ext cx="6279415" cy="400737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altLang="ko-KR" sz="2200" b="1" dirty="0">
                <a:solidFill>
                  <a:schemeClr val="bg1">
                    <a:lumMod val="85000"/>
                  </a:schemeClr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(1) </a:t>
            </a:r>
            <a:r>
              <a:rPr lang="ko-KR" altLang="en-US" sz="2200" b="1" dirty="0">
                <a:solidFill>
                  <a:schemeClr val="bg1">
                    <a:lumMod val="85000"/>
                  </a:schemeClr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동일한 </a:t>
            </a:r>
            <a:r>
              <a:rPr lang="en-US" altLang="ko-KR" sz="2200" b="1" dirty="0">
                <a:solidFill>
                  <a:schemeClr val="bg1">
                    <a:lumMod val="85000"/>
                  </a:schemeClr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Agent </a:t>
            </a:r>
            <a:r>
              <a:rPr lang="ko-KR" altLang="en-US" sz="2200" b="1" dirty="0">
                <a:solidFill>
                  <a:schemeClr val="bg1">
                    <a:lumMod val="85000"/>
                  </a:schemeClr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간의 적대적 강화학습 결과</a:t>
            </a:r>
            <a:endParaRPr lang="en-US" altLang="ko-KR" sz="2200" b="1" dirty="0">
              <a:solidFill>
                <a:schemeClr val="bg1">
                  <a:lumMod val="85000"/>
                </a:schemeClr>
              </a:solidFill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41BF7C0D-E198-4D04-91B4-9E8972A363E6}"/>
              </a:ext>
            </a:extLst>
          </p:cNvPr>
          <p:cNvSpPr txBox="1">
            <a:spLocks/>
          </p:cNvSpPr>
          <p:nvPr/>
        </p:nvSpPr>
        <p:spPr>
          <a:xfrm>
            <a:off x="5591796" y="4214614"/>
            <a:ext cx="6279415" cy="400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r>
              <a:rPr lang="en-US" altLang="ko-KR" sz="2200" b="1" dirty="0">
                <a:latin typeface="하나 L" panose="02020603020101020101" pitchFamily="18" charset="-127"/>
                <a:ea typeface="하나 L" panose="02020603020101020101" pitchFamily="18" charset="-127"/>
              </a:rPr>
              <a:t>(2) </a:t>
            </a:r>
            <a:r>
              <a:rPr lang="ko-KR" altLang="en-US" sz="2200" b="1" dirty="0">
                <a:latin typeface="하나 L" panose="02020603020101020101" pitchFamily="18" charset="-127"/>
                <a:ea typeface="하나 L" panose="02020603020101020101" pitchFamily="18" charset="-127"/>
              </a:rPr>
              <a:t>서로 다른 </a:t>
            </a:r>
            <a:r>
              <a:rPr lang="en-US" altLang="ko-KR" sz="2200" b="1" dirty="0">
                <a:latin typeface="하나 L" panose="02020603020101020101" pitchFamily="18" charset="-127"/>
                <a:ea typeface="하나 L" panose="02020603020101020101" pitchFamily="18" charset="-127"/>
              </a:rPr>
              <a:t>Agent </a:t>
            </a:r>
            <a:r>
              <a:rPr lang="ko-KR" altLang="en-US" sz="2200" b="1" dirty="0">
                <a:latin typeface="하나 L" panose="02020603020101020101" pitchFamily="18" charset="-127"/>
                <a:ea typeface="하나 L" panose="02020603020101020101" pitchFamily="18" charset="-127"/>
              </a:rPr>
              <a:t>간의 적대적 강화학습 결과</a:t>
            </a:r>
            <a:endParaRPr lang="en-US" altLang="ko-KR" sz="2200" b="1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3470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그룹 57">
            <a:extLst>
              <a:ext uri="{FF2B5EF4-FFF2-40B4-BE49-F238E27FC236}">
                <a16:creationId xmlns:a16="http://schemas.microsoft.com/office/drawing/2014/main" id="{029FF2BA-8632-4E6B-B1DC-DED7E978E2E1}"/>
              </a:ext>
            </a:extLst>
          </p:cNvPr>
          <p:cNvGrpSpPr/>
          <p:nvPr/>
        </p:nvGrpSpPr>
        <p:grpSpPr>
          <a:xfrm>
            <a:off x="409637" y="296723"/>
            <a:ext cx="906448" cy="880936"/>
            <a:chOff x="638237" y="449123"/>
            <a:chExt cx="906448" cy="880936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6C4D323A-60F7-4185-BC5D-20F6BE374CA8}"/>
                </a:ext>
              </a:extLst>
            </p:cNvPr>
            <p:cNvGrpSpPr/>
            <p:nvPr/>
          </p:nvGrpSpPr>
          <p:grpSpPr>
            <a:xfrm>
              <a:off x="638237" y="449123"/>
              <a:ext cx="880936" cy="880936"/>
              <a:chOff x="638237" y="449123"/>
              <a:chExt cx="880936" cy="880936"/>
            </a:xfrm>
          </p:grpSpPr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6C25F681-79D5-4232-8DE3-0797A2128103}"/>
                  </a:ext>
                </a:extLst>
              </p:cNvPr>
              <p:cNvSpPr/>
              <p:nvPr/>
            </p:nvSpPr>
            <p:spPr>
              <a:xfrm>
                <a:off x="638237" y="449123"/>
                <a:ext cx="880936" cy="880936"/>
              </a:xfrm>
              <a:prstGeom prst="ellipse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43A59BD5-03D3-480D-9EB9-D0F099229C7C}"/>
                  </a:ext>
                </a:extLst>
              </p:cNvPr>
              <p:cNvSpPr/>
              <p:nvPr/>
            </p:nvSpPr>
            <p:spPr>
              <a:xfrm>
                <a:off x="687413" y="489569"/>
                <a:ext cx="792000" cy="79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3DA1DD45-5534-431D-B2D4-BA154CDC642D}"/>
                  </a:ext>
                </a:extLst>
              </p:cNvPr>
              <p:cNvSpPr/>
              <p:nvPr/>
            </p:nvSpPr>
            <p:spPr>
              <a:xfrm>
                <a:off x="726105" y="522906"/>
                <a:ext cx="720000" cy="720000"/>
              </a:xfrm>
              <a:prstGeom prst="ellipse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9FC186F-D4A2-4606-9A4C-4399470DEAD7}"/>
                </a:ext>
              </a:extLst>
            </p:cNvPr>
            <p:cNvSpPr txBox="1"/>
            <p:nvPr/>
          </p:nvSpPr>
          <p:spPr>
            <a:xfrm>
              <a:off x="663750" y="576222"/>
              <a:ext cx="88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하나 M" panose="02020603020101020101" pitchFamily="18" charset="-127"/>
                  <a:ea typeface="하나 M" panose="02020603020101020101" pitchFamily="18" charset="-127"/>
                </a:rPr>
                <a:t>03</a:t>
              </a:r>
              <a:endParaRPr lang="ko-KR" altLang="en-US" sz="3200" dirty="0">
                <a:solidFill>
                  <a:schemeClr val="bg1"/>
                </a:solidFill>
                <a:latin typeface="하나 M" panose="02020603020101020101" pitchFamily="18" charset="-127"/>
                <a:ea typeface="하나 M" panose="02020603020101020101" pitchFamily="18" charset="-127"/>
              </a:endParaRPr>
            </a:p>
          </p:txBody>
        </p:sp>
      </p:grp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41439431-3260-41F6-A1D5-532468C5913A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850105" y="0"/>
            <a:ext cx="0" cy="296723"/>
          </a:xfrm>
          <a:prstGeom prst="line">
            <a:avLst/>
          </a:prstGeom>
          <a:ln w="60325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내용 개체 틀 2">
            <a:extLst>
              <a:ext uri="{FF2B5EF4-FFF2-40B4-BE49-F238E27FC236}">
                <a16:creationId xmlns:a16="http://schemas.microsoft.com/office/drawing/2014/main" id="{8E812571-EC17-4155-89F1-3E55F0D068EC}"/>
              </a:ext>
            </a:extLst>
          </p:cNvPr>
          <p:cNvSpPr txBox="1">
            <a:spLocks/>
          </p:cNvSpPr>
          <p:nvPr/>
        </p:nvSpPr>
        <p:spPr>
          <a:xfrm>
            <a:off x="1365261" y="512227"/>
            <a:ext cx="7536692" cy="4007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(2) </a:t>
            </a:r>
            <a:r>
              <a:rPr lang="ko-KR" altLang="en-US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적대적 강화학습 환경 구축 </a:t>
            </a:r>
            <a:r>
              <a:rPr lang="en-US" altLang="ko-KR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(</a:t>
            </a:r>
            <a:r>
              <a:rPr lang="ko-KR" altLang="en-US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개별</a:t>
            </a:r>
            <a:r>
              <a:rPr lang="en-US" altLang="ko-KR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)</a:t>
            </a:r>
          </a:p>
        </p:txBody>
      </p:sp>
      <p:sp>
        <p:nvSpPr>
          <p:cNvPr id="50" name="내용 개체 틀 2">
            <a:extLst>
              <a:ext uri="{FF2B5EF4-FFF2-40B4-BE49-F238E27FC236}">
                <a16:creationId xmlns:a16="http://schemas.microsoft.com/office/drawing/2014/main" id="{3849D1DF-6AD6-4DA0-99F6-356DFA47748F}"/>
              </a:ext>
            </a:extLst>
          </p:cNvPr>
          <p:cNvSpPr txBox="1">
            <a:spLocks/>
          </p:cNvSpPr>
          <p:nvPr/>
        </p:nvSpPr>
        <p:spPr>
          <a:xfrm>
            <a:off x="620201" y="1514600"/>
            <a:ext cx="9511107" cy="434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buNone/>
            </a:pPr>
            <a:r>
              <a:rPr lang="ko-KR" altLang="en-US" sz="1800" b="1" dirty="0">
                <a:latin typeface="하나 L" panose="02020603020101020101" pitchFamily="18" charset="-127"/>
                <a:ea typeface="하나 L" panose="02020603020101020101" pitchFamily="18" charset="-127"/>
              </a:rPr>
              <a:t>실험 </a:t>
            </a:r>
            <a:r>
              <a:rPr lang="en-US" altLang="ko-KR" sz="1800" b="1" dirty="0">
                <a:latin typeface="하나 L" panose="02020603020101020101" pitchFamily="18" charset="-127"/>
                <a:ea typeface="하나 L" panose="02020603020101020101" pitchFamily="18" charset="-127"/>
              </a:rPr>
              <a:t>2. </a:t>
            </a:r>
            <a:r>
              <a:rPr lang="ko-KR" altLang="en-US" sz="1800" dirty="0">
                <a:solidFill>
                  <a:srgbClr val="0D13FB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서로 다른 </a:t>
            </a:r>
            <a:r>
              <a:rPr lang="en-US" altLang="ko-KR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Human Factor </a:t>
            </a:r>
            <a:r>
              <a:rPr lang="ko-KR" altLang="en-US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값을 가지는 </a:t>
            </a:r>
            <a:r>
              <a:rPr lang="en-US" altLang="ko-KR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Agent </a:t>
            </a:r>
            <a:r>
              <a:rPr lang="ko-KR" altLang="en-US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사이의 경쟁적 강화학습</a:t>
            </a:r>
            <a:endParaRPr lang="en-US" altLang="ko-KR" sz="1800" b="1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F89B15A-7938-4053-B7BC-0686C8266313}"/>
              </a:ext>
            </a:extLst>
          </p:cNvPr>
          <p:cNvSpPr/>
          <p:nvPr/>
        </p:nvSpPr>
        <p:spPr>
          <a:xfrm>
            <a:off x="1290573" y="2623497"/>
            <a:ext cx="4071807" cy="552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(Improved </a:t>
            </a:r>
            <a:r>
              <a:rPr lang="en-US" altLang="ko-KR" b="1" dirty="0">
                <a:solidFill>
                  <a:schemeClr val="tx1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Decision-Making Skill </a:t>
            </a:r>
            <a:r>
              <a:rPr lang="en-US" altLang="ko-KR" dirty="0">
                <a:solidFill>
                  <a:schemeClr val="tx1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Agent)</a:t>
            </a:r>
            <a:endParaRPr lang="ko-KR" altLang="en-US" dirty="0">
              <a:solidFill>
                <a:schemeClr val="tx1"/>
              </a:solidFill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49C05FF1-268D-4B0E-8AF7-A8F06B25B356}"/>
              </a:ext>
            </a:extLst>
          </p:cNvPr>
          <p:cNvSpPr txBox="1">
            <a:spLocks/>
          </p:cNvSpPr>
          <p:nvPr/>
        </p:nvSpPr>
        <p:spPr>
          <a:xfrm>
            <a:off x="2592426" y="2175568"/>
            <a:ext cx="1470915" cy="599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buNone/>
            </a:pPr>
            <a:r>
              <a:rPr lang="en-US" altLang="ko-KR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Agent 1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ECDD9D15-3354-40EA-885F-007C6EC7906E}"/>
              </a:ext>
            </a:extLst>
          </p:cNvPr>
          <p:cNvSpPr txBox="1">
            <a:spLocks/>
          </p:cNvSpPr>
          <p:nvPr/>
        </p:nvSpPr>
        <p:spPr>
          <a:xfrm>
            <a:off x="8480036" y="2154941"/>
            <a:ext cx="1470915" cy="599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buNone/>
            </a:pPr>
            <a:r>
              <a:rPr lang="en-US" altLang="ko-KR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Agent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B5A532-8C4C-47FE-9204-ED1672DA1843}"/>
              </a:ext>
            </a:extLst>
          </p:cNvPr>
          <p:cNvSpPr txBox="1"/>
          <p:nvPr/>
        </p:nvSpPr>
        <p:spPr>
          <a:xfrm>
            <a:off x="721470" y="3714627"/>
            <a:ext cx="6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sz="4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F8B6D4-85D3-43D9-98FB-7A51B3EDBC78}"/>
              </a:ext>
            </a:extLst>
          </p:cNvPr>
          <p:cNvSpPr txBox="1"/>
          <p:nvPr/>
        </p:nvSpPr>
        <p:spPr>
          <a:xfrm>
            <a:off x="497505" y="2450348"/>
            <a:ext cx="6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5">
                <a:extLst>
                  <a:ext uri="{FF2B5EF4-FFF2-40B4-BE49-F238E27FC236}">
                    <a16:creationId xmlns:a16="http://schemas.microsoft.com/office/drawing/2014/main" id="{7388113F-4E19-459D-88F0-D786A97716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6623387"/>
                  </p:ext>
                </p:extLst>
              </p:nvPr>
            </p:nvGraphicFramePr>
            <p:xfrm>
              <a:off x="497505" y="3352008"/>
              <a:ext cx="5403343" cy="2316334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572343">
                      <a:extLst>
                        <a:ext uri="{9D8B030D-6E8A-4147-A177-3AD203B41FA5}">
                          <a16:colId xmlns:a16="http://schemas.microsoft.com/office/drawing/2014/main" val="2161218273"/>
                        </a:ext>
                      </a:extLst>
                    </a:gridCol>
                    <a:gridCol w="1407190">
                      <a:extLst>
                        <a:ext uri="{9D8B030D-6E8A-4147-A177-3AD203B41FA5}">
                          <a16:colId xmlns:a16="http://schemas.microsoft.com/office/drawing/2014/main" val="1833188317"/>
                        </a:ext>
                      </a:extLst>
                    </a:gridCol>
                    <a:gridCol w="1815514">
                      <a:extLst>
                        <a:ext uri="{9D8B030D-6E8A-4147-A177-3AD203B41FA5}">
                          <a16:colId xmlns:a16="http://schemas.microsoft.com/office/drawing/2014/main" val="3242109372"/>
                        </a:ext>
                      </a:extLst>
                    </a:gridCol>
                    <a:gridCol w="1608296">
                      <a:extLst>
                        <a:ext uri="{9D8B030D-6E8A-4147-A177-3AD203B41FA5}">
                          <a16:colId xmlns:a16="http://schemas.microsoft.com/office/drawing/2014/main" val="2357653068"/>
                        </a:ext>
                      </a:extLst>
                    </a:gridCol>
                  </a:tblGrid>
                  <a:tr h="446778"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latin typeface="하나 L" panose="02020603020101020101" pitchFamily="18" charset="-127"/>
                              <a:ea typeface="하나 L" panose="02020603020101020101" pitchFamily="18" charset="-127"/>
                            </a:rPr>
                            <a:t> </a:t>
                          </a:r>
                          <a:r>
                            <a:rPr lang="ko-KR" altLang="en-US" b="1" dirty="0">
                              <a:latin typeface="하나 L" panose="02020603020101020101" pitchFamily="18" charset="-127"/>
                              <a:ea typeface="하나 L" panose="02020603020101020101" pitchFamily="18" charset="-127"/>
                            </a:rPr>
                            <a:t>변수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dirty="0">
                            <a:latin typeface="하나 L" panose="02020603020101020101" pitchFamily="18" charset="-127"/>
                            <a:ea typeface="하나 L" panose="02020603020101020101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latin typeface="하나 L" panose="02020603020101020101" pitchFamily="18" charset="-127"/>
                              <a:ea typeface="하나 L" panose="02020603020101020101" pitchFamily="18" charset="-127"/>
                            </a:rPr>
                            <a:t>Value</a:t>
                          </a:r>
                          <a:endParaRPr lang="ko-KR" altLang="en-US" b="1" dirty="0">
                            <a:latin typeface="하나 L" panose="02020603020101020101" pitchFamily="18" charset="-127"/>
                            <a:ea typeface="하나 L" panose="02020603020101020101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latin typeface="하나 L" panose="02020603020101020101" pitchFamily="18" charset="-127"/>
                              <a:ea typeface="하나 L" panose="02020603020101020101" pitchFamily="18" charset="-127"/>
                            </a:rPr>
                            <a:t>Module</a:t>
                          </a:r>
                          <a:endParaRPr lang="ko-KR" altLang="en-US" b="1" dirty="0">
                            <a:latin typeface="하나 L" panose="02020603020101020101" pitchFamily="18" charset="-127"/>
                            <a:ea typeface="하나 L" panose="02020603020101020101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755746"/>
                      </a:ext>
                    </a:extLst>
                  </a:tr>
                  <a:tr h="488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0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altLang="ko-KR" sz="1800" b="0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ko-KR" altLang="en-US" sz="1800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>
                            <a:latin typeface="하나 L" panose="02020603020101020101" pitchFamily="18" charset="-127"/>
                            <a:ea typeface="하나 L" panose="02020603020101020101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하나 L" panose="02020603020101020101" pitchFamily="18" charset="-127"/>
                              <a:ea typeface="하나 L" panose="02020603020101020101" pitchFamily="18" charset="-127"/>
                            </a:rPr>
                            <a:t>Precision of internal clock</a:t>
                          </a:r>
                          <a:endParaRPr lang="ko-KR" altLang="en-US" sz="1200" dirty="0">
                            <a:latin typeface="하나 L" panose="02020603020101020101" pitchFamily="18" charset="-127"/>
                            <a:ea typeface="하나 L" panose="02020603020101020101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하나 L" panose="02020603020101020101" pitchFamily="18" charset="-127"/>
                              <a:ea typeface="하나 L" panose="02020603020101020101" pitchFamily="18" charset="-127"/>
                            </a:rPr>
                            <a:t>0.185  →  0.3</a:t>
                          </a:r>
                          <a:endParaRPr lang="ko-KR" altLang="en-US" dirty="0">
                            <a:latin typeface="하나 L" panose="02020603020101020101" pitchFamily="18" charset="-127"/>
                            <a:ea typeface="하나 L" panose="02020603020101020101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하나 L" panose="02020603020101020101" pitchFamily="18" charset="-127"/>
                              <a:ea typeface="하나 L" panose="02020603020101020101" pitchFamily="18" charset="-127"/>
                            </a:rPr>
                            <a:t>Click action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하나 L" panose="02020603020101020101" pitchFamily="18" charset="-127"/>
                            <a:ea typeface="하나 L" panose="02020603020101020101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25620807"/>
                      </a:ext>
                    </a:extLst>
                  </a:tr>
                  <a:tr h="446778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0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altLang="ko-KR" sz="1800" b="0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ko-KR" altLang="en-US" sz="1800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>
                            <a:latin typeface="하나 L" panose="02020603020101020101" pitchFamily="18" charset="-127"/>
                            <a:ea typeface="하나 L" panose="02020603020101020101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하나 L" panose="02020603020101020101" pitchFamily="18" charset="-127"/>
                              <a:ea typeface="하나 L" panose="02020603020101020101" pitchFamily="18" charset="-127"/>
                            </a:rPr>
                            <a:t>Implicit aim point</a:t>
                          </a:r>
                          <a:endParaRPr lang="ko-KR" altLang="en-US" sz="1200" dirty="0">
                            <a:latin typeface="하나 L" panose="02020603020101020101" pitchFamily="18" charset="-127"/>
                            <a:ea typeface="하나 L" panose="02020603020101020101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하나 L" panose="02020603020101020101" pitchFamily="18" charset="-127"/>
                              <a:ea typeface="하나 L" panose="02020603020101020101" pitchFamily="18" charset="-127"/>
                            </a:rPr>
                            <a:t>0.09015 → 0.06</a:t>
                          </a:r>
                          <a:endParaRPr lang="ko-KR" altLang="en-US" dirty="0">
                            <a:latin typeface="하나 L" panose="02020603020101020101" pitchFamily="18" charset="-127"/>
                            <a:ea typeface="하나 L" panose="02020603020101020101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하나 L" panose="02020603020101020101" pitchFamily="18" charset="-127"/>
                              <a:ea typeface="하나 L" panose="02020603020101020101" pitchFamily="18" charset="-127"/>
                            </a:rPr>
                            <a:t>Click action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하나 L" panose="02020603020101020101" pitchFamily="18" charset="-127"/>
                            <a:ea typeface="하나 L" panose="02020603020101020101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399557"/>
                      </a:ext>
                    </a:extLst>
                  </a:tr>
                  <a:tr h="446778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>
                            <a:latin typeface="하나 L" panose="02020603020101020101" pitchFamily="18" charset="-127"/>
                            <a:ea typeface="하나 L" panose="02020603020101020101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하나 L" panose="02020603020101020101" pitchFamily="18" charset="-127"/>
                              <a:ea typeface="하나 L" panose="02020603020101020101" pitchFamily="18" charset="-127"/>
                            </a:rPr>
                            <a:t>Drift rate</a:t>
                          </a:r>
                          <a:endParaRPr lang="ko-KR" altLang="en-US" sz="1200" dirty="0">
                            <a:latin typeface="하나 L" panose="02020603020101020101" pitchFamily="18" charset="-127"/>
                            <a:ea typeface="하나 L" panose="02020603020101020101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하나 L" panose="02020603020101020101" pitchFamily="18" charset="-127"/>
                              <a:ea typeface="하나 L" panose="02020603020101020101" pitchFamily="18" charset="-127"/>
                            </a:rPr>
                            <a:t>19.931 → 40</a:t>
                          </a:r>
                          <a:endParaRPr lang="ko-KR" altLang="en-US" dirty="0">
                            <a:latin typeface="하나 L" panose="02020603020101020101" pitchFamily="18" charset="-127"/>
                            <a:ea typeface="하나 L" panose="02020603020101020101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하나 L" panose="02020603020101020101" pitchFamily="18" charset="-127"/>
                              <a:ea typeface="하나 L" panose="02020603020101020101" pitchFamily="18" charset="-127"/>
                            </a:rPr>
                            <a:t>Click action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하나 L" panose="02020603020101020101" pitchFamily="18" charset="-127"/>
                            <a:ea typeface="하나 L" panose="02020603020101020101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5571277"/>
                      </a:ext>
                    </a:extLst>
                  </a:tr>
                  <a:tr h="48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800" b="0" i="0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ko-KR" altLang="en-US" sz="1800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oMath>
                            </m:oMathPara>
                          </a14:m>
                          <a:endParaRPr lang="ko-KR" altLang="en-US" sz="1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하나 L" panose="02020603020101020101" pitchFamily="18" charset="-127"/>
                              <a:ea typeface="하나 L" panose="02020603020101020101" pitchFamily="18" charset="-127"/>
                            </a:rPr>
                            <a:t>Visual encoding precision limit</a:t>
                          </a:r>
                          <a:endParaRPr lang="ko-KR" altLang="en-US" sz="1200" dirty="0">
                            <a:latin typeface="하나 L" panose="02020603020101020101" pitchFamily="18" charset="-127"/>
                            <a:ea typeface="하나 L" panose="02020603020101020101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하나 L" panose="02020603020101020101" pitchFamily="18" charset="-127"/>
                              <a:ea typeface="하나 L" panose="02020603020101020101" pitchFamily="18" charset="-127"/>
                            </a:rPr>
                            <a:t>0.399 → 0.25</a:t>
                          </a:r>
                          <a:endParaRPr lang="ko-KR" altLang="en-US" dirty="0">
                            <a:latin typeface="하나 L" panose="02020603020101020101" pitchFamily="18" charset="-127"/>
                            <a:ea typeface="하나 L" panose="02020603020101020101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하나 L" panose="02020603020101020101" pitchFamily="18" charset="-127"/>
                              <a:ea typeface="하나 L" panose="02020603020101020101" pitchFamily="18" charset="-127"/>
                            </a:rPr>
                            <a:t>Click action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하나 L" panose="02020603020101020101" pitchFamily="18" charset="-127"/>
                            <a:ea typeface="하나 L" panose="02020603020101020101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85504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5">
                <a:extLst>
                  <a:ext uri="{FF2B5EF4-FFF2-40B4-BE49-F238E27FC236}">
                    <a16:creationId xmlns:a16="http://schemas.microsoft.com/office/drawing/2014/main" id="{7388113F-4E19-459D-88F0-D786A97716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6623387"/>
                  </p:ext>
                </p:extLst>
              </p:nvPr>
            </p:nvGraphicFramePr>
            <p:xfrm>
              <a:off x="497505" y="3352008"/>
              <a:ext cx="5403343" cy="2316334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572343">
                      <a:extLst>
                        <a:ext uri="{9D8B030D-6E8A-4147-A177-3AD203B41FA5}">
                          <a16:colId xmlns:a16="http://schemas.microsoft.com/office/drawing/2014/main" val="2161218273"/>
                        </a:ext>
                      </a:extLst>
                    </a:gridCol>
                    <a:gridCol w="1407190">
                      <a:extLst>
                        <a:ext uri="{9D8B030D-6E8A-4147-A177-3AD203B41FA5}">
                          <a16:colId xmlns:a16="http://schemas.microsoft.com/office/drawing/2014/main" val="1833188317"/>
                        </a:ext>
                      </a:extLst>
                    </a:gridCol>
                    <a:gridCol w="1815514">
                      <a:extLst>
                        <a:ext uri="{9D8B030D-6E8A-4147-A177-3AD203B41FA5}">
                          <a16:colId xmlns:a16="http://schemas.microsoft.com/office/drawing/2014/main" val="3242109372"/>
                        </a:ext>
                      </a:extLst>
                    </a:gridCol>
                    <a:gridCol w="1608296">
                      <a:extLst>
                        <a:ext uri="{9D8B030D-6E8A-4147-A177-3AD203B41FA5}">
                          <a16:colId xmlns:a16="http://schemas.microsoft.com/office/drawing/2014/main" val="2357653068"/>
                        </a:ext>
                      </a:extLst>
                    </a:gridCol>
                  </a:tblGrid>
                  <a:tr h="446778"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latin typeface="하나 L" panose="02020603020101020101" pitchFamily="18" charset="-127"/>
                              <a:ea typeface="하나 L" panose="02020603020101020101" pitchFamily="18" charset="-127"/>
                            </a:rPr>
                            <a:t> </a:t>
                          </a:r>
                          <a:r>
                            <a:rPr lang="ko-KR" altLang="en-US" b="1" dirty="0">
                              <a:latin typeface="하나 L" panose="02020603020101020101" pitchFamily="18" charset="-127"/>
                              <a:ea typeface="하나 L" panose="02020603020101020101" pitchFamily="18" charset="-127"/>
                            </a:rPr>
                            <a:t>변수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dirty="0">
                            <a:latin typeface="하나 L" panose="02020603020101020101" pitchFamily="18" charset="-127"/>
                            <a:ea typeface="하나 L" panose="02020603020101020101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latin typeface="하나 L" panose="02020603020101020101" pitchFamily="18" charset="-127"/>
                              <a:ea typeface="하나 L" panose="02020603020101020101" pitchFamily="18" charset="-127"/>
                            </a:rPr>
                            <a:t>Value</a:t>
                          </a:r>
                          <a:endParaRPr lang="ko-KR" altLang="en-US" b="1" dirty="0">
                            <a:latin typeface="하나 L" panose="02020603020101020101" pitchFamily="18" charset="-127"/>
                            <a:ea typeface="하나 L" panose="02020603020101020101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latin typeface="하나 L" panose="02020603020101020101" pitchFamily="18" charset="-127"/>
                              <a:ea typeface="하나 L" panose="02020603020101020101" pitchFamily="18" charset="-127"/>
                            </a:rPr>
                            <a:t>Module</a:t>
                          </a:r>
                          <a:endParaRPr lang="ko-KR" altLang="en-US" b="1" dirty="0">
                            <a:latin typeface="하나 L" panose="02020603020101020101" pitchFamily="18" charset="-127"/>
                            <a:ea typeface="하나 L" panose="02020603020101020101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755746"/>
                      </a:ext>
                    </a:extLst>
                  </a:tr>
                  <a:tr h="488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64" t="-91358" r="-846809" b="-2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하나 L" panose="02020603020101020101" pitchFamily="18" charset="-127"/>
                              <a:ea typeface="하나 L" panose="02020603020101020101" pitchFamily="18" charset="-127"/>
                            </a:rPr>
                            <a:t>Precision of internal clock</a:t>
                          </a:r>
                          <a:endParaRPr lang="ko-KR" altLang="en-US" sz="1200" dirty="0">
                            <a:latin typeface="하나 L" panose="02020603020101020101" pitchFamily="18" charset="-127"/>
                            <a:ea typeface="하나 L" panose="02020603020101020101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하나 L" panose="02020603020101020101" pitchFamily="18" charset="-127"/>
                              <a:ea typeface="하나 L" panose="02020603020101020101" pitchFamily="18" charset="-127"/>
                            </a:rPr>
                            <a:t>0.185  →  0.3</a:t>
                          </a:r>
                          <a:endParaRPr lang="ko-KR" altLang="en-US" dirty="0">
                            <a:latin typeface="하나 L" panose="02020603020101020101" pitchFamily="18" charset="-127"/>
                            <a:ea typeface="하나 L" panose="02020603020101020101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하나 L" panose="02020603020101020101" pitchFamily="18" charset="-127"/>
                              <a:ea typeface="하나 L" panose="02020603020101020101" pitchFamily="18" charset="-127"/>
                            </a:rPr>
                            <a:t>Click action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하나 L" panose="02020603020101020101" pitchFamily="18" charset="-127"/>
                            <a:ea typeface="하나 L" panose="02020603020101020101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25620807"/>
                      </a:ext>
                    </a:extLst>
                  </a:tr>
                  <a:tr h="44677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64" t="-212329" r="-846809" b="-220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하나 L" panose="02020603020101020101" pitchFamily="18" charset="-127"/>
                              <a:ea typeface="하나 L" panose="02020603020101020101" pitchFamily="18" charset="-127"/>
                            </a:rPr>
                            <a:t>Implicit aim point</a:t>
                          </a:r>
                          <a:endParaRPr lang="ko-KR" altLang="en-US" sz="1200" dirty="0">
                            <a:latin typeface="하나 L" panose="02020603020101020101" pitchFamily="18" charset="-127"/>
                            <a:ea typeface="하나 L" panose="02020603020101020101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하나 L" panose="02020603020101020101" pitchFamily="18" charset="-127"/>
                              <a:ea typeface="하나 L" panose="02020603020101020101" pitchFamily="18" charset="-127"/>
                            </a:rPr>
                            <a:t>0.09015 → 0.06</a:t>
                          </a:r>
                          <a:endParaRPr lang="ko-KR" altLang="en-US" dirty="0">
                            <a:latin typeface="하나 L" panose="02020603020101020101" pitchFamily="18" charset="-127"/>
                            <a:ea typeface="하나 L" panose="02020603020101020101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하나 L" panose="02020603020101020101" pitchFamily="18" charset="-127"/>
                              <a:ea typeface="하나 L" panose="02020603020101020101" pitchFamily="18" charset="-127"/>
                            </a:rPr>
                            <a:t>Click action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하나 L" panose="02020603020101020101" pitchFamily="18" charset="-127"/>
                            <a:ea typeface="하나 L" panose="02020603020101020101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399557"/>
                      </a:ext>
                    </a:extLst>
                  </a:tr>
                  <a:tr h="446778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>
                            <a:latin typeface="하나 L" panose="02020603020101020101" pitchFamily="18" charset="-127"/>
                            <a:ea typeface="하나 L" panose="02020603020101020101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하나 L" panose="02020603020101020101" pitchFamily="18" charset="-127"/>
                              <a:ea typeface="하나 L" panose="02020603020101020101" pitchFamily="18" charset="-127"/>
                            </a:rPr>
                            <a:t>Drift rate</a:t>
                          </a:r>
                          <a:endParaRPr lang="ko-KR" altLang="en-US" sz="1200" dirty="0">
                            <a:latin typeface="하나 L" panose="02020603020101020101" pitchFamily="18" charset="-127"/>
                            <a:ea typeface="하나 L" panose="02020603020101020101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하나 L" panose="02020603020101020101" pitchFamily="18" charset="-127"/>
                              <a:ea typeface="하나 L" panose="02020603020101020101" pitchFamily="18" charset="-127"/>
                            </a:rPr>
                            <a:t>19.931 → 40</a:t>
                          </a:r>
                          <a:endParaRPr lang="ko-KR" altLang="en-US" dirty="0">
                            <a:latin typeface="하나 L" panose="02020603020101020101" pitchFamily="18" charset="-127"/>
                            <a:ea typeface="하나 L" panose="02020603020101020101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하나 L" panose="02020603020101020101" pitchFamily="18" charset="-127"/>
                              <a:ea typeface="하나 L" panose="02020603020101020101" pitchFamily="18" charset="-127"/>
                            </a:rPr>
                            <a:t>Click action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하나 L" panose="02020603020101020101" pitchFamily="18" charset="-127"/>
                            <a:ea typeface="하나 L" panose="02020603020101020101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5571277"/>
                      </a:ext>
                    </a:extLst>
                  </a:tr>
                  <a:tr h="488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64" t="-377500" r="-846809" b="-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하나 L" panose="02020603020101020101" pitchFamily="18" charset="-127"/>
                              <a:ea typeface="하나 L" panose="02020603020101020101" pitchFamily="18" charset="-127"/>
                            </a:rPr>
                            <a:t>Visual encoding precision limit</a:t>
                          </a:r>
                          <a:endParaRPr lang="ko-KR" altLang="en-US" sz="1200" dirty="0">
                            <a:latin typeface="하나 L" panose="02020603020101020101" pitchFamily="18" charset="-127"/>
                            <a:ea typeface="하나 L" panose="02020603020101020101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하나 L" panose="02020603020101020101" pitchFamily="18" charset="-127"/>
                              <a:ea typeface="하나 L" panose="02020603020101020101" pitchFamily="18" charset="-127"/>
                            </a:rPr>
                            <a:t>0.399 → 0.25</a:t>
                          </a:r>
                          <a:endParaRPr lang="ko-KR" altLang="en-US" dirty="0">
                            <a:latin typeface="하나 L" panose="02020603020101020101" pitchFamily="18" charset="-127"/>
                            <a:ea typeface="하나 L" panose="02020603020101020101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하나 L" panose="02020603020101020101" pitchFamily="18" charset="-127"/>
                              <a:ea typeface="하나 L" panose="02020603020101020101" pitchFamily="18" charset="-127"/>
                            </a:rPr>
                            <a:t>Click action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하나 L" panose="02020603020101020101" pitchFamily="18" charset="-127"/>
                            <a:ea typeface="하나 L" panose="02020603020101020101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855047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25" name="_x351632752">
            <a:extLst>
              <a:ext uri="{FF2B5EF4-FFF2-40B4-BE49-F238E27FC236}">
                <a16:creationId xmlns:a16="http://schemas.microsoft.com/office/drawing/2014/main" id="{30FD89EA-E0C3-4284-A34C-50BBF3E09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67" y="4784992"/>
            <a:ext cx="152938" cy="30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533E339-C57E-42B4-8924-327375DF5A0D}"/>
              </a:ext>
            </a:extLst>
          </p:cNvPr>
          <p:cNvSpPr txBox="1"/>
          <p:nvPr/>
        </p:nvSpPr>
        <p:spPr>
          <a:xfrm>
            <a:off x="6515119" y="3722038"/>
            <a:ext cx="6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표 5">
                <a:extLst>
                  <a:ext uri="{FF2B5EF4-FFF2-40B4-BE49-F238E27FC236}">
                    <a16:creationId xmlns:a16="http://schemas.microsoft.com/office/drawing/2014/main" id="{7CBD17D0-54CF-4DB9-B283-F75EB50B0A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3460651"/>
                  </p:ext>
                </p:extLst>
              </p:nvPr>
            </p:nvGraphicFramePr>
            <p:xfrm>
              <a:off x="6291154" y="3359419"/>
              <a:ext cx="5403343" cy="2308923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566846">
                      <a:extLst>
                        <a:ext uri="{9D8B030D-6E8A-4147-A177-3AD203B41FA5}">
                          <a16:colId xmlns:a16="http://schemas.microsoft.com/office/drawing/2014/main" val="2161218273"/>
                        </a:ext>
                      </a:extLst>
                    </a:gridCol>
                    <a:gridCol w="1412687">
                      <a:extLst>
                        <a:ext uri="{9D8B030D-6E8A-4147-A177-3AD203B41FA5}">
                          <a16:colId xmlns:a16="http://schemas.microsoft.com/office/drawing/2014/main" val="1833188317"/>
                        </a:ext>
                      </a:extLst>
                    </a:gridCol>
                    <a:gridCol w="1815514">
                      <a:extLst>
                        <a:ext uri="{9D8B030D-6E8A-4147-A177-3AD203B41FA5}">
                          <a16:colId xmlns:a16="http://schemas.microsoft.com/office/drawing/2014/main" val="3242109372"/>
                        </a:ext>
                      </a:extLst>
                    </a:gridCol>
                    <a:gridCol w="1608296">
                      <a:extLst>
                        <a:ext uri="{9D8B030D-6E8A-4147-A177-3AD203B41FA5}">
                          <a16:colId xmlns:a16="http://schemas.microsoft.com/office/drawing/2014/main" val="2357653068"/>
                        </a:ext>
                      </a:extLst>
                    </a:gridCol>
                  </a:tblGrid>
                  <a:tr h="412746"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latin typeface="하나 L" panose="02020603020101020101" pitchFamily="18" charset="-127"/>
                              <a:ea typeface="하나 L" panose="02020603020101020101" pitchFamily="18" charset="-127"/>
                            </a:rPr>
                            <a:t> </a:t>
                          </a:r>
                          <a:r>
                            <a:rPr lang="ko-KR" altLang="en-US" b="1" dirty="0">
                              <a:latin typeface="하나 L" panose="02020603020101020101" pitchFamily="18" charset="-127"/>
                              <a:ea typeface="하나 L" panose="02020603020101020101" pitchFamily="18" charset="-127"/>
                            </a:rPr>
                            <a:t>변수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dirty="0">
                            <a:latin typeface="하나 L" panose="02020603020101020101" pitchFamily="18" charset="-127"/>
                            <a:ea typeface="하나 L" panose="02020603020101020101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latin typeface="하나 L" panose="02020603020101020101" pitchFamily="18" charset="-127"/>
                              <a:ea typeface="하나 L" panose="02020603020101020101" pitchFamily="18" charset="-127"/>
                            </a:rPr>
                            <a:t>Value</a:t>
                          </a:r>
                          <a:endParaRPr lang="ko-KR" altLang="en-US" b="1" dirty="0">
                            <a:latin typeface="하나 L" panose="02020603020101020101" pitchFamily="18" charset="-127"/>
                            <a:ea typeface="하나 L" panose="02020603020101020101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latin typeface="하나 L" panose="02020603020101020101" pitchFamily="18" charset="-127"/>
                              <a:ea typeface="하나 L" panose="02020603020101020101" pitchFamily="18" charset="-127"/>
                            </a:rPr>
                            <a:t>Module</a:t>
                          </a:r>
                          <a:endParaRPr lang="ko-KR" altLang="en-US" b="1" dirty="0">
                            <a:latin typeface="하나 L" panose="02020603020101020101" pitchFamily="18" charset="-127"/>
                            <a:ea typeface="하나 L" panose="02020603020101020101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755746"/>
                      </a:ext>
                    </a:extLst>
                  </a:tr>
                  <a:tr h="616017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>
                            <a:latin typeface="하나 L" panose="02020603020101020101" pitchFamily="18" charset="-127"/>
                            <a:ea typeface="하나 L" panose="02020603020101020101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하나 L" panose="02020603020101020101" pitchFamily="18" charset="-127"/>
                              <a:ea typeface="하나 L" panose="02020603020101020101" pitchFamily="18" charset="-127"/>
                            </a:rPr>
                            <a:t>Motor noise constant (parallel)</a:t>
                          </a:r>
                          <a:endParaRPr lang="ko-KR" altLang="en-US" sz="1200" dirty="0">
                            <a:latin typeface="하나 L" panose="02020603020101020101" pitchFamily="18" charset="-127"/>
                            <a:ea typeface="하나 L" panose="02020603020101020101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하나 L" panose="02020603020101020101" pitchFamily="18" charset="-127"/>
                              <a:ea typeface="하나 L" panose="02020603020101020101" pitchFamily="18" charset="-127"/>
                            </a:rPr>
                            <a:t>0.2  →  0.24</a:t>
                          </a:r>
                          <a:endParaRPr lang="ko-KR" altLang="en-US" dirty="0">
                            <a:latin typeface="하나 L" panose="02020603020101020101" pitchFamily="18" charset="-127"/>
                            <a:ea typeface="하나 L" panose="02020603020101020101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하나 L" panose="02020603020101020101" pitchFamily="18" charset="-127"/>
                              <a:ea typeface="하나 L" panose="02020603020101020101" pitchFamily="18" charset="-127"/>
                            </a:rPr>
                            <a:t>Upper limb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하나 L" panose="02020603020101020101" pitchFamily="18" charset="-127"/>
                            <a:ea typeface="하나 L" panose="02020603020101020101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25620807"/>
                      </a:ext>
                    </a:extLst>
                  </a:tr>
                  <a:tr h="616017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>
                            <a:latin typeface="하나 L" panose="02020603020101020101" pitchFamily="18" charset="-127"/>
                            <a:ea typeface="하나 L" panose="02020603020101020101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하나 L" panose="02020603020101020101" pitchFamily="18" charset="-127"/>
                              <a:ea typeface="하나 L" panose="02020603020101020101" pitchFamily="18" charset="-127"/>
                            </a:rPr>
                            <a:t>Motor noise constant (perpendicular)</a:t>
                          </a:r>
                          <a:endParaRPr lang="ko-KR" altLang="en-US" sz="1200" dirty="0">
                            <a:latin typeface="하나 L" panose="02020603020101020101" pitchFamily="18" charset="-127"/>
                            <a:ea typeface="하나 L" panose="02020603020101020101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하나 L" panose="02020603020101020101" pitchFamily="18" charset="-127"/>
                              <a:ea typeface="하나 L" panose="02020603020101020101" pitchFamily="18" charset="-127"/>
                            </a:rPr>
                            <a:t>0.02 → 0.024</a:t>
                          </a:r>
                          <a:endParaRPr lang="ko-KR" altLang="en-US" dirty="0">
                            <a:latin typeface="하나 L" panose="02020603020101020101" pitchFamily="18" charset="-127"/>
                            <a:ea typeface="하나 L" panose="02020603020101020101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하나 L" panose="02020603020101020101" pitchFamily="18" charset="-127"/>
                              <a:ea typeface="하나 L" panose="02020603020101020101" pitchFamily="18" charset="-127"/>
                            </a:rPr>
                            <a:t>Upper limb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하나 L" panose="02020603020101020101" pitchFamily="18" charset="-127"/>
                            <a:ea typeface="하나 L" panose="02020603020101020101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399557"/>
                      </a:ext>
                    </a:extLst>
                  </a:tr>
                  <a:tr h="563981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ko-KR" altLang="en-US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>
                            <a:latin typeface="하나 L" panose="02020603020101020101" pitchFamily="18" charset="-127"/>
                            <a:ea typeface="하나 L" panose="02020603020101020101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하나 L" panose="02020603020101020101" pitchFamily="18" charset="-127"/>
                              <a:ea typeface="하나 L" panose="02020603020101020101" pitchFamily="18" charset="-127"/>
                            </a:rPr>
                            <a:t>Width of likelihood of visual speed perception</a:t>
                          </a:r>
                          <a:endParaRPr lang="ko-KR" altLang="en-US" sz="1200" dirty="0">
                            <a:latin typeface="하나 L" panose="02020603020101020101" pitchFamily="18" charset="-127"/>
                            <a:ea typeface="하나 L" panose="02020603020101020101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하나 L" panose="02020603020101020101" pitchFamily="18" charset="-127"/>
                              <a:ea typeface="하나 L" panose="02020603020101020101" pitchFamily="18" charset="-127"/>
                            </a:rPr>
                            <a:t>0.15 → 0.18</a:t>
                          </a:r>
                          <a:endParaRPr lang="ko-KR" altLang="en-US" dirty="0">
                            <a:latin typeface="하나 L" panose="02020603020101020101" pitchFamily="18" charset="-127"/>
                            <a:ea typeface="하나 L" panose="02020603020101020101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하나 L" panose="02020603020101020101" pitchFamily="18" charset="-127"/>
                              <a:ea typeface="하나 L" panose="02020603020101020101" pitchFamily="18" charset="-127"/>
                            </a:rPr>
                            <a:t>Visual Perception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하나 L" panose="02020603020101020101" pitchFamily="18" charset="-127"/>
                            <a:ea typeface="하나 L" panose="02020603020101020101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55712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표 5">
                <a:extLst>
                  <a:ext uri="{FF2B5EF4-FFF2-40B4-BE49-F238E27FC236}">
                    <a16:creationId xmlns:a16="http://schemas.microsoft.com/office/drawing/2014/main" id="{7CBD17D0-54CF-4DB9-B283-F75EB50B0A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3460651"/>
                  </p:ext>
                </p:extLst>
              </p:nvPr>
            </p:nvGraphicFramePr>
            <p:xfrm>
              <a:off x="6291154" y="3359419"/>
              <a:ext cx="5403343" cy="2308923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566846">
                      <a:extLst>
                        <a:ext uri="{9D8B030D-6E8A-4147-A177-3AD203B41FA5}">
                          <a16:colId xmlns:a16="http://schemas.microsoft.com/office/drawing/2014/main" val="2161218273"/>
                        </a:ext>
                      </a:extLst>
                    </a:gridCol>
                    <a:gridCol w="1412687">
                      <a:extLst>
                        <a:ext uri="{9D8B030D-6E8A-4147-A177-3AD203B41FA5}">
                          <a16:colId xmlns:a16="http://schemas.microsoft.com/office/drawing/2014/main" val="1833188317"/>
                        </a:ext>
                      </a:extLst>
                    </a:gridCol>
                    <a:gridCol w="1815514">
                      <a:extLst>
                        <a:ext uri="{9D8B030D-6E8A-4147-A177-3AD203B41FA5}">
                          <a16:colId xmlns:a16="http://schemas.microsoft.com/office/drawing/2014/main" val="3242109372"/>
                        </a:ext>
                      </a:extLst>
                    </a:gridCol>
                    <a:gridCol w="1608296">
                      <a:extLst>
                        <a:ext uri="{9D8B030D-6E8A-4147-A177-3AD203B41FA5}">
                          <a16:colId xmlns:a16="http://schemas.microsoft.com/office/drawing/2014/main" val="2357653068"/>
                        </a:ext>
                      </a:extLst>
                    </a:gridCol>
                  </a:tblGrid>
                  <a:tr h="412746"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latin typeface="하나 L" panose="02020603020101020101" pitchFamily="18" charset="-127"/>
                              <a:ea typeface="하나 L" panose="02020603020101020101" pitchFamily="18" charset="-127"/>
                            </a:rPr>
                            <a:t> </a:t>
                          </a:r>
                          <a:r>
                            <a:rPr lang="ko-KR" altLang="en-US" b="1" dirty="0">
                              <a:latin typeface="하나 L" panose="02020603020101020101" pitchFamily="18" charset="-127"/>
                              <a:ea typeface="하나 L" panose="02020603020101020101" pitchFamily="18" charset="-127"/>
                            </a:rPr>
                            <a:t>변수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dirty="0">
                            <a:latin typeface="하나 L" panose="02020603020101020101" pitchFamily="18" charset="-127"/>
                            <a:ea typeface="하나 L" panose="02020603020101020101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latin typeface="하나 L" panose="02020603020101020101" pitchFamily="18" charset="-127"/>
                              <a:ea typeface="하나 L" panose="02020603020101020101" pitchFamily="18" charset="-127"/>
                            </a:rPr>
                            <a:t>Value</a:t>
                          </a:r>
                          <a:endParaRPr lang="ko-KR" altLang="en-US" b="1" dirty="0">
                            <a:latin typeface="하나 L" panose="02020603020101020101" pitchFamily="18" charset="-127"/>
                            <a:ea typeface="하나 L" panose="02020603020101020101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latin typeface="하나 L" panose="02020603020101020101" pitchFamily="18" charset="-127"/>
                              <a:ea typeface="하나 L" panose="02020603020101020101" pitchFamily="18" charset="-127"/>
                            </a:rPr>
                            <a:t>Module</a:t>
                          </a:r>
                          <a:endParaRPr lang="ko-KR" altLang="en-US" b="1" dirty="0">
                            <a:latin typeface="하나 L" panose="02020603020101020101" pitchFamily="18" charset="-127"/>
                            <a:ea typeface="하나 L" panose="02020603020101020101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755746"/>
                      </a:ext>
                    </a:extLst>
                  </a:tr>
                  <a:tr h="616017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151" t="-68317" r="-855914" b="-2247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하나 L" panose="02020603020101020101" pitchFamily="18" charset="-127"/>
                              <a:ea typeface="하나 L" panose="02020603020101020101" pitchFamily="18" charset="-127"/>
                            </a:rPr>
                            <a:t>Motor noise constant (parallel)</a:t>
                          </a:r>
                          <a:endParaRPr lang="ko-KR" altLang="en-US" sz="1200" dirty="0">
                            <a:latin typeface="하나 L" panose="02020603020101020101" pitchFamily="18" charset="-127"/>
                            <a:ea typeface="하나 L" panose="02020603020101020101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하나 L" panose="02020603020101020101" pitchFamily="18" charset="-127"/>
                              <a:ea typeface="하나 L" panose="02020603020101020101" pitchFamily="18" charset="-127"/>
                            </a:rPr>
                            <a:t>0.2  →  0.24</a:t>
                          </a:r>
                          <a:endParaRPr lang="ko-KR" altLang="en-US" dirty="0">
                            <a:latin typeface="하나 L" panose="02020603020101020101" pitchFamily="18" charset="-127"/>
                            <a:ea typeface="하나 L" panose="02020603020101020101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하나 L" panose="02020603020101020101" pitchFamily="18" charset="-127"/>
                              <a:ea typeface="하나 L" panose="02020603020101020101" pitchFamily="18" charset="-127"/>
                            </a:rPr>
                            <a:t>Upper limb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하나 L" panose="02020603020101020101" pitchFamily="18" charset="-127"/>
                            <a:ea typeface="하나 L" panose="02020603020101020101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2562080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151" t="-161905" r="-855914" b="-11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하나 L" panose="02020603020101020101" pitchFamily="18" charset="-127"/>
                              <a:ea typeface="하나 L" panose="02020603020101020101" pitchFamily="18" charset="-127"/>
                            </a:rPr>
                            <a:t>Motor noise constant (perpendicular)</a:t>
                          </a:r>
                          <a:endParaRPr lang="ko-KR" altLang="en-US" sz="1200" dirty="0">
                            <a:latin typeface="하나 L" panose="02020603020101020101" pitchFamily="18" charset="-127"/>
                            <a:ea typeface="하나 L" panose="02020603020101020101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하나 L" panose="02020603020101020101" pitchFamily="18" charset="-127"/>
                              <a:ea typeface="하나 L" panose="02020603020101020101" pitchFamily="18" charset="-127"/>
                            </a:rPr>
                            <a:t>0.02 → 0.024</a:t>
                          </a:r>
                          <a:endParaRPr lang="ko-KR" altLang="en-US" dirty="0">
                            <a:latin typeface="하나 L" panose="02020603020101020101" pitchFamily="18" charset="-127"/>
                            <a:ea typeface="하나 L" panose="02020603020101020101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하나 L" panose="02020603020101020101" pitchFamily="18" charset="-127"/>
                              <a:ea typeface="하나 L" panose="02020603020101020101" pitchFamily="18" charset="-127"/>
                            </a:rPr>
                            <a:t>Upper limb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하나 L" panose="02020603020101020101" pitchFamily="18" charset="-127"/>
                            <a:ea typeface="하나 L" panose="02020603020101020101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39955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151" t="-261905" r="-855914" b="-1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하나 L" panose="02020603020101020101" pitchFamily="18" charset="-127"/>
                              <a:ea typeface="하나 L" panose="02020603020101020101" pitchFamily="18" charset="-127"/>
                            </a:rPr>
                            <a:t>Width of likelihood of visual speed perception</a:t>
                          </a:r>
                          <a:endParaRPr lang="ko-KR" altLang="en-US" sz="1200" dirty="0">
                            <a:latin typeface="하나 L" panose="02020603020101020101" pitchFamily="18" charset="-127"/>
                            <a:ea typeface="하나 L" panose="02020603020101020101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하나 L" panose="02020603020101020101" pitchFamily="18" charset="-127"/>
                              <a:ea typeface="하나 L" panose="02020603020101020101" pitchFamily="18" charset="-127"/>
                            </a:rPr>
                            <a:t>0.15 → 0.18</a:t>
                          </a:r>
                          <a:endParaRPr lang="ko-KR" altLang="en-US" dirty="0">
                            <a:latin typeface="하나 L" panose="02020603020101020101" pitchFamily="18" charset="-127"/>
                            <a:ea typeface="하나 L" panose="02020603020101020101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하나 L" panose="02020603020101020101" pitchFamily="18" charset="-127"/>
                              <a:ea typeface="하나 L" panose="02020603020101020101" pitchFamily="18" charset="-127"/>
                            </a:rPr>
                            <a:t>Visual Perception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하나 L" panose="02020603020101020101" pitchFamily="18" charset="-127"/>
                            <a:ea typeface="하나 L" panose="02020603020101020101" pitchFamily="18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55712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3" name="직사각형 22">
            <a:extLst>
              <a:ext uri="{FF2B5EF4-FFF2-40B4-BE49-F238E27FC236}">
                <a16:creationId xmlns:a16="http://schemas.microsoft.com/office/drawing/2014/main" id="{3765549D-66CC-4FF6-8BC1-E58B75FE8A82}"/>
              </a:ext>
            </a:extLst>
          </p:cNvPr>
          <p:cNvSpPr/>
          <p:nvPr/>
        </p:nvSpPr>
        <p:spPr>
          <a:xfrm>
            <a:off x="7228463" y="2587877"/>
            <a:ext cx="3694176" cy="552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(Improved </a:t>
            </a:r>
            <a:r>
              <a:rPr lang="en-US" altLang="ko-KR" b="1" dirty="0">
                <a:solidFill>
                  <a:schemeClr val="tx1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Motor Execution </a:t>
            </a:r>
            <a:r>
              <a:rPr lang="en-US" altLang="ko-KR" dirty="0">
                <a:solidFill>
                  <a:schemeClr val="tx1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Agent)</a:t>
            </a:r>
            <a:endParaRPr lang="ko-KR" altLang="en-US" dirty="0">
              <a:solidFill>
                <a:schemeClr val="tx1"/>
              </a:solidFill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59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A6453F2-13D8-4FC1-8366-7BD0F06123F6}"/>
              </a:ext>
            </a:extLst>
          </p:cNvPr>
          <p:cNvGrpSpPr/>
          <p:nvPr/>
        </p:nvGrpSpPr>
        <p:grpSpPr>
          <a:xfrm>
            <a:off x="409637" y="296723"/>
            <a:ext cx="906448" cy="880936"/>
            <a:chOff x="638237" y="449123"/>
            <a:chExt cx="906448" cy="8809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15374CA-8907-453F-ACA5-6552CA18D245}"/>
                </a:ext>
              </a:extLst>
            </p:cNvPr>
            <p:cNvGrpSpPr/>
            <p:nvPr/>
          </p:nvGrpSpPr>
          <p:grpSpPr>
            <a:xfrm>
              <a:off x="638237" y="449123"/>
              <a:ext cx="880936" cy="880936"/>
              <a:chOff x="638237" y="449123"/>
              <a:chExt cx="880936" cy="88093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83CED4C-BCDE-4CC3-A59E-06ABD1D54D22}"/>
                  </a:ext>
                </a:extLst>
              </p:cNvPr>
              <p:cNvSpPr/>
              <p:nvPr/>
            </p:nvSpPr>
            <p:spPr>
              <a:xfrm>
                <a:off x="638237" y="449123"/>
                <a:ext cx="880936" cy="880936"/>
              </a:xfrm>
              <a:prstGeom prst="ellipse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B7E3F997-6D1E-407E-990E-BFA3AF40BFE6}"/>
                  </a:ext>
                </a:extLst>
              </p:cNvPr>
              <p:cNvSpPr/>
              <p:nvPr/>
            </p:nvSpPr>
            <p:spPr>
              <a:xfrm>
                <a:off x="687413" y="489569"/>
                <a:ext cx="792000" cy="79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1DEAEB9D-AFC5-4209-AEE9-D6998D654ADA}"/>
                  </a:ext>
                </a:extLst>
              </p:cNvPr>
              <p:cNvSpPr/>
              <p:nvPr/>
            </p:nvSpPr>
            <p:spPr>
              <a:xfrm>
                <a:off x="726105" y="522906"/>
                <a:ext cx="720000" cy="720000"/>
              </a:xfrm>
              <a:prstGeom prst="ellipse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FC91C8-2C15-4407-AC77-61A0ABAF86E6}"/>
                </a:ext>
              </a:extLst>
            </p:cNvPr>
            <p:cNvSpPr txBox="1"/>
            <p:nvPr/>
          </p:nvSpPr>
          <p:spPr>
            <a:xfrm>
              <a:off x="663750" y="576222"/>
              <a:ext cx="88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하나 M" panose="02020603020101020101" pitchFamily="18" charset="-127"/>
                  <a:ea typeface="하나 M" panose="02020603020101020101" pitchFamily="18" charset="-127"/>
                </a:rPr>
                <a:t>04</a:t>
              </a:r>
              <a:endParaRPr lang="ko-KR" altLang="en-US" sz="3200" dirty="0">
                <a:solidFill>
                  <a:schemeClr val="bg1"/>
                </a:solidFill>
                <a:latin typeface="하나 M" panose="02020603020101020101" pitchFamily="18" charset="-127"/>
                <a:ea typeface="하나 M" panose="02020603020101020101" pitchFamily="18" charset="-127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5164E97-22BE-4E31-878A-C8D12AAECAAA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850105" y="0"/>
            <a:ext cx="0" cy="296723"/>
          </a:xfrm>
          <a:prstGeom prst="line">
            <a:avLst/>
          </a:prstGeom>
          <a:ln w="60325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222BEA9-E292-48D7-BA8D-0FBB15E5F7A1}"/>
              </a:ext>
            </a:extLst>
          </p:cNvPr>
          <p:cNvSpPr txBox="1"/>
          <p:nvPr/>
        </p:nvSpPr>
        <p:spPr>
          <a:xfrm>
            <a:off x="334566" y="4740049"/>
            <a:ext cx="3538933" cy="459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base">
              <a:lnSpc>
                <a:spcPct val="150000"/>
              </a:lnSpc>
              <a:buNone/>
            </a:pP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• 1</a:t>
            </a:r>
            <a:r>
              <a:rPr lang="ko-KR" altLang="en-US" dirty="0">
                <a:latin typeface="하나 L" panose="02020603020101020101" pitchFamily="18" charset="-127"/>
                <a:ea typeface="하나 L" panose="02020603020101020101" pitchFamily="18" charset="-127"/>
              </a:rPr>
              <a:t>주간 약 </a:t>
            </a:r>
            <a:r>
              <a:rPr lang="en-US" altLang="ko-KR" dirty="0">
                <a:latin typeface="하나 L" panose="02020603020101020101" pitchFamily="18" charset="-127"/>
                <a:ea typeface="하나 L" panose="02020603020101020101" pitchFamily="18" charset="-127"/>
              </a:rPr>
              <a:t>1.8M</a:t>
            </a:r>
            <a:r>
              <a:rPr lang="ko-KR" altLang="en-US" dirty="0">
                <a:latin typeface="하나 L" panose="02020603020101020101" pitchFamily="18" charset="-127"/>
                <a:ea typeface="하나 L" panose="02020603020101020101" pitchFamily="18" charset="-127"/>
              </a:rPr>
              <a:t>개</a:t>
            </a:r>
            <a:r>
              <a:rPr lang="en-US" altLang="ko-KR" dirty="0">
                <a:latin typeface="하나 L" panose="02020603020101020101" pitchFamily="18" charset="-127"/>
                <a:ea typeface="하나 L" panose="02020603020101020101" pitchFamily="18" charset="-127"/>
              </a:rPr>
              <a:t> Episode </a:t>
            </a:r>
            <a:r>
              <a:rPr lang="ko-KR" altLang="en-US" dirty="0">
                <a:latin typeface="하나 L" panose="02020603020101020101" pitchFamily="18" charset="-127"/>
                <a:ea typeface="하나 L" panose="02020603020101020101" pitchFamily="18" charset="-127"/>
              </a:rPr>
              <a:t>학습</a:t>
            </a:r>
            <a:endParaRPr lang="en-US" altLang="ko-KR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5BAC443B-3648-40D2-AEA1-46562BFBB0CB}"/>
              </a:ext>
            </a:extLst>
          </p:cNvPr>
          <p:cNvSpPr txBox="1">
            <a:spLocks/>
          </p:cNvSpPr>
          <p:nvPr/>
        </p:nvSpPr>
        <p:spPr>
          <a:xfrm>
            <a:off x="1365261" y="512227"/>
            <a:ext cx="7536692" cy="4007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altLang="ko-KR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(2) </a:t>
            </a:r>
            <a:r>
              <a:rPr lang="ko-KR" altLang="en-US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서로 다른 </a:t>
            </a:r>
            <a:r>
              <a:rPr lang="en-US" altLang="ko-KR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Agent </a:t>
            </a:r>
            <a:r>
              <a:rPr lang="ko-KR" altLang="en-US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간의 적대적 강화학습 결과</a:t>
            </a:r>
            <a:endParaRPr lang="en-US" altLang="ko-KR" sz="2400" b="1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B327B4-D3D1-4C70-8AAB-54B0D40020E1}"/>
              </a:ext>
            </a:extLst>
          </p:cNvPr>
          <p:cNvSpPr txBox="1"/>
          <p:nvPr/>
        </p:nvSpPr>
        <p:spPr>
          <a:xfrm>
            <a:off x="358229" y="5306480"/>
            <a:ext cx="8016302" cy="459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base">
              <a:lnSpc>
                <a:spcPct val="150000"/>
              </a:lnSpc>
              <a:buNone/>
            </a:pP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• </a:t>
            </a:r>
            <a:r>
              <a:rPr lang="en-US" altLang="ko-KR" dirty="0">
                <a:latin typeface="하나 L" panose="02020603020101020101" pitchFamily="18" charset="-127"/>
                <a:ea typeface="하나 L" panose="02020603020101020101" pitchFamily="18" charset="-127"/>
              </a:rPr>
              <a:t>Loss</a:t>
            </a:r>
            <a:r>
              <a:rPr lang="ko-KR" altLang="en-US" dirty="0">
                <a:latin typeface="하나 L" panose="02020603020101020101" pitchFamily="18" charset="-127"/>
                <a:ea typeface="하나 L" panose="02020603020101020101" pitchFamily="18" charset="-127"/>
              </a:rPr>
              <a:t>는 단조 감소</a:t>
            </a:r>
            <a:r>
              <a:rPr lang="en-US" altLang="ko-KR" dirty="0">
                <a:latin typeface="하나 L" panose="02020603020101020101" pitchFamily="18" charset="-127"/>
                <a:ea typeface="하나 L" panose="02020603020101020101" pitchFamily="18" charset="-127"/>
              </a:rPr>
              <a:t>, Q-Value</a:t>
            </a:r>
            <a:r>
              <a:rPr lang="ko-KR" altLang="en-US" dirty="0">
                <a:latin typeface="하나 L" panose="02020603020101020101" pitchFamily="18" charset="-127"/>
                <a:ea typeface="하나 L" panose="02020603020101020101" pitchFamily="18" charset="-127"/>
              </a:rPr>
              <a:t>와 </a:t>
            </a:r>
            <a:r>
              <a:rPr lang="en-US" altLang="ko-KR" dirty="0">
                <a:latin typeface="하나 L" panose="02020603020101020101" pitchFamily="18" charset="-127"/>
                <a:ea typeface="하나 L" panose="02020603020101020101" pitchFamily="18" charset="-127"/>
              </a:rPr>
              <a:t>Reward</a:t>
            </a:r>
            <a:r>
              <a:rPr lang="ko-KR" altLang="en-US" dirty="0">
                <a:latin typeface="하나 L" panose="02020603020101020101" pitchFamily="18" charset="-127"/>
                <a:ea typeface="하나 L" panose="02020603020101020101" pitchFamily="18" charset="-127"/>
              </a:rPr>
              <a:t>는 단조 증가하는 바람직한 양상을 보임</a:t>
            </a:r>
            <a:endParaRPr lang="en-US" altLang="ko-KR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AEA48A-802C-417D-A7D9-8EE4B1F5EA39}"/>
              </a:ext>
            </a:extLst>
          </p:cNvPr>
          <p:cNvSpPr/>
          <p:nvPr/>
        </p:nvSpPr>
        <p:spPr>
          <a:xfrm>
            <a:off x="667512" y="1627632"/>
            <a:ext cx="3330234" cy="3988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Loss</a:t>
            </a:r>
            <a:endParaRPr lang="ko-KR" altLang="en-US" b="1" dirty="0">
              <a:solidFill>
                <a:schemeClr val="tx1"/>
              </a:solidFill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FEE3F07-A23A-4C68-9E4F-C925052CCEBB}"/>
              </a:ext>
            </a:extLst>
          </p:cNvPr>
          <p:cNvSpPr/>
          <p:nvPr/>
        </p:nvSpPr>
        <p:spPr>
          <a:xfrm>
            <a:off x="4430883" y="1627632"/>
            <a:ext cx="3330234" cy="3988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Q-Value</a:t>
            </a:r>
            <a:endParaRPr lang="ko-KR" altLang="en-US" b="1" dirty="0">
              <a:solidFill>
                <a:schemeClr val="tx1"/>
              </a:solidFill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0BBE7E2-1F18-4ACE-BEBD-4E75ADD13745}"/>
              </a:ext>
            </a:extLst>
          </p:cNvPr>
          <p:cNvSpPr/>
          <p:nvPr/>
        </p:nvSpPr>
        <p:spPr>
          <a:xfrm>
            <a:off x="8293223" y="1623204"/>
            <a:ext cx="3330234" cy="3988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Reward</a:t>
            </a:r>
            <a:endParaRPr lang="ko-KR" altLang="en-US" b="1" dirty="0">
              <a:solidFill>
                <a:schemeClr val="tx1"/>
              </a:solidFill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213614-D829-4059-81C5-9C1D2B6BA1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2" t="8573" r="8932" b="1787"/>
          <a:stretch/>
        </p:blipFill>
        <p:spPr>
          <a:xfrm>
            <a:off x="629931" y="2062886"/>
            <a:ext cx="3367815" cy="23454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E41C27C-D024-4A41-8C05-18F4D4D763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8" t="10340" r="9350" b="20"/>
          <a:stretch/>
        </p:blipFill>
        <p:spPr>
          <a:xfrm>
            <a:off x="4317713" y="2117082"/>
            <a:ext cx="3443404" cy="232943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49863EA-64D9-4939-8573-08840F9099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2" t="10082" r="9044"/>
          <a:stretch/>
        </p:blipFill>
        <p:spPr>
          <a:xfrm>
            <a:off x="8194256" y="2112654"/>
            <a:ext cx="3443404" cy="234330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172214C-5183-4023-BF3F-FD3AED819BFC}"/>
              </a:ext>
            </a:extLst>
          </p:cNvPr>
          <p:cNvSpPr txBox="1"/>
          <p:nvPr/>
        </p:nvSpPr>
        <p:spPr>
          <a:xfrm>
            <a:off x="334565" y="5886095"/>
            <a:ext cx="9001459" cy="459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base">
              <a:lnSpc>
                <a:spcPct val="150000"/>
              </a:lnSpc>
              <a:buNone/>
            </a:pP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• </a:t>
            </a:r>
            <a:r>
              <a:rPr lang="en-US" altLang="ko-KR" b="1" dirty="0">
                <a:latin typeface="하나 L" panose="02020603020101020101" pitchFamily="18" charset="-127"/>
                <a:ea typeface="하나 L" panose="02020603020101020101" pitchFamily="18" charset="-127"/>
              </a:rPr>
              <a:t>Improved Decision-Making Skill Agent</a:t>
            </a:r>
            <a:r>
              <a:rPr lang="ko-KR" altLang="en-US" b="1" dirty="0">
                <a:latin typeface="하나 L" panose="02020603020101020101" pitchFamily="18" charset="-127"/>
                <a:ea typeface="하나 L" panose="02020603020101020101" pitchFamily="18" charset="-127"/>
              </a:rPr>
              <a:t>가 </a:t>
            </a:r>
            <a:r>
              <a:rPr lang="en-US" altLang="ko-KR" b="1" dirty="0">
                <a:latin typeface="하나 L" panose="02020603020101020101" pitchFamily="18" charset="-127"/>
                <a:ea typeface="하나 L" panose="02020603020101020101" pitchFamily="18" charset="-127"/>
              </a:rPr>
              <a:t>Reward</a:t>
            </a:r>
            <a:r>
              <a:rPr lang="ko-KR" altLang="en-US" b="1" dirty="0">
                <a:latin typeface="하나 L" panose="02020603020101020101" pitchFamily="18" charset="-127"/>
                <a:ea typeface="하나 L" panose="02020603020101020101" pitchFamily="18" charset="-127"/>
              </a:rPr>
              <a:t>를 더 빠르게 누적</a:t>
            </a:r>
            <a:r>
              <a:rPr lang="ko-KR" altLang="en-US" dirty="0">
                <a:latin typeface="하나 L" panose="02020603020101020101" pitchFamily="18" charset="-127"/>
                <a:ea typeface="하나 L" panose="02020603020101020101" pitchFamily="18" charset="-127"/>
              </a:rPr>
              <a:t>하는 양상을 보임</a:t>
            </a:r>
            <a:endParaRPr lang="en-US" altLang="ko-KR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3833EB-6BB3-407C-86DE-091E2BD41763}"/>
              </a:ext>
            </a:extLst>
          </p:cNvPr>
          <p:cNvSpPr txBox="1"/>
          <p:nvPr/>
        </p:nvSpPr>
        <p:spPr>
          <a:xfrm>
            <a:off x="11089822" y="2354168"/>
            <a:ext cx="1067269" cy="2308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하나 L" panose="02020603020101020101" pitchFamily="18" charset="-127"/>
                <a:ea typeface="하나 L" panose="02020603020101020101" pitchFamily="18" charset="-127"/>
              </a:rPr>
              <a:t>Decision-Making</a:t>
            </a:r>
            <a:endParaRPr lang="ko-KR" altLang="en-US" sz="900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B2D308-BC7B-40B2-B09C-CC4A43C6818B}"/>
              </a:ext>
            </a:extLst>
          </p:cNvPr>
          <p:cNvSpPr txBox="1"/>
          <p:nvPr/>
        </p:nvSpPr>
        <p:spPr>
          <a:xfrm>
            <a:off x="11104025" y="2751083"/>
            <a:ext cx="1067269" cy="2308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하나 L" panose="02020603020101020101" pitchFamily="18" charset="-127"/>
                <a:ea typeface="하나 L" panose="02020603020101020101" pitchFamily="18" charset="-127"/>
              </a:rPr>
              <a:t>Motor</a:t>
            </a:r>
            <a:r>
              <a:rPr lang="ko-KR" altLang="en-US" sz="900" dirty="0">
                <a:latin typeface="하나 L" panose="02020603020101020101" pitchFamily="18" charset="-127"/>
                <a:ea typeface="하나 L" panose="02020603020101020101" pitchFamily="18" charset="-127"/>
              </a:rPr>
              <a:t> </a:t>
            </a:r>
            <a:r>
              <a:rPr lang="en-US" altLang="ko-KR" sz="900" dirty="0">
                <a:latin typeface="하나 L" panose="02020603020101020101" pitchFamily="18" charset="-127"/>
                <a:ea typeface="하나 L" panose="02020603020101020101" pitchFamily="18" charset="-127"/>
              </a:rPr>
              <a:t>Execution</a:t>
            </a:r>
            <a:endParaRPr lang="ko-KR" altLang="en-US" sz="900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6962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A6453F2-13D8-4FC1-8366-7BD0F06123F6}"/>
              </a:ext>
            </a:extLst>
          </p:cNvPr>
          <p:cNvGrpSpPr/>
          <p:nvPr/>
        </p:nvGrpSpPr>
        <p:grpSpPr>
          <a:xfrm>
            <a:off x="409637" y="296723"/>
            <a:ext cx="906448" cy="880936"/>
            <a:chOff x="638237" y="449123"/>
            <a:chExt cx="906448" cy="8809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15374CA-8907-453F-ACA5-6552CA18D245}"/>
                </a:ext>
              </a:extLst>
            </p:cNvPr>
            <p:cNvGrpSpPr/>
            <p:nvPr/>
          </p:nvGrpSpPr>
          <p:grpSpPr>
            <a:xfrm>
              <a:off x="638237" y="449123"/>
              <a:ext cx="880936" cy="880936"/>
              <a:chOff x="638237" y="449123"/>
              <a:chExt cx="880936" cy="88093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83CED4C-BCDE-4CC3-A59E-06ABD1D54D22}"/>
                  </a:ext>
                </a:extLst>
              </p:cNvPr>
              <p:cNvSpPr/>
              <p:nvPr/>
            </p:nvSpPr>
            <p:spPr>
              <a:xfrm>
                <a:off x="638237" y="449123"/>
                <a:ext cx="880936" cy="880936"/>
              </a:xfrm>
              <a:prstGeom prst="ellipse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B7E3F997-6D1E-407E-990E-BFA3AF40BFE6}"/>
                  </a:ext>
                </a:extLst>
              </p:cNvPr>
              <p:cNvSpPr/>
              <p:nvPr/>
            </p:nvSpPr>
            <p:spPr>
              <a:xfrm>
                <a:off x="687413" y="489569"/>
                <a:ext cx="792000" cy="79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1DEAEB9D-AFC5-4209-AEE9-D6998D654ADA}"/>
                  </a:ext>
                </a:extLst>
              </p:cNvPr>
              <p:cNvSpPr/>
              <p:nvPr/>
            </p:nvSpPr>
            <p:spPr>
              <a:xfrm>
                <a:off x="726105" y="522906"/>
                <a:ext cx="720000" cy="720000"/>
              </a:xfrm>
              <a:prstGeom prst="ellipse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FC91C8-2C15-4407-AC77-61A0ABAF86E6}"/>
                </a:ext>
              </a:extLst>
            </p:cNvPr>
            <p:cNvSpPr txBox="1"/>
            <p:nvPr/>
          </p:nvSpPr>
          <p:spPr>
            <a:xfrm>
              <a:off x="663750" y="576222"/>
              <a:ext cx="88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하나 M" panose="02020603020101020101" pitchFamily="18" charset="-127"/>
                  <a:ea typeface="하나 M" panose="02020603020101020101" pitchFamily="18" charset="-127"/>
                </a:rPr>
                <a:t>04</a:t>
              </a:r>
              <a:endParaRPr lang="ko-KR" altLang="en-US" sz="3200" dirty="0">
                <a:solidFill>
                  <a:schemeClr val="bg1"/>
                </a:solidFill>
                <a:latin typeface="하나 M" panose="02020603020101020101" pitchFamily="18" charset="-127"/>
                <a:ea typeface="하나 M" panose="02020603020101020101" pitchFamily="18" charset="-127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5164E97-22BE-4E31-878A-C8D12AAECAAA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850105" y="0"/>
            <a:ext cx="0" cy="296723"/>
          </a:xfrm>
          <a:prstGeom prst="line">
            <a:avLst/>
          </a:prstGeom>
          <a:ln w="60325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222BEA9-E292-48D7-BA8D-0FBB15E5F7A1}"/>
              </a:ext>
            </a:extLst>
          </p:cNvPr>
          <p:cNvSpPr txBox="1"/>
          <p:nvPr/>
        </p:nvSpPr>
        <p:spPr>
          <a:xfrm>
            <a:off x="334570" y="5055683"/>
            <a:ext cx="7648142" cy="459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base">
              <a:lnSpc>
                <a:spcPct val="150000"/>
              </a:lnSpc>
              <a:buNone/>
            </a:pP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• </a:t>
            </a:r>
            <a:r>
              <a:rPr lang="en-US" altLang="ko-KR" b="1" dirty="0">
                <a:latin typeface="하나 L" panose="02020603020101020101" pitchFamily="18" charset="-127"/>
                <a:ea typeface="하나 L" panose="02020603020101020101" pitchFamily="18" charset="-127"/>
              </a:rPr>
              <a:t>Improved Decision-Making Skill Agent </a:t>
            </a:r>
            <a:r>
              <a:rPr lang="ko-KR" altLang="en-US" dirty="0">
                <a:latin typeface="하나 L" panose="02020603020101020101" pitchFamily="18" charset="-127"/>
                <a:ea typeface="하나 L" panose="02020603020101020101" pitchFamily="18" charset="-127"/>
              </a:rPr>
              <a:t>가 더 낮은 값</a:t>
            </a:r>
            <a:r>
              <a:rPr lang="en-US" altLang="ko-KR" dirty="0">
                <a:latin typeface="하나 L" panose="02020603020101020101" pitchFamily="18" charset="-127"/>
                <a:ea typeface="하나 L" panose="02020603020101020101" pitchFamily="18" charset="-127"/>
              </a:rPr>
              <a:t>(0.35)</a:t>
            </a:r>
            <a:r>
              <a:rPr lang="ko-KR" altLang="en-US" dirty="0">
                <a:latin typeface="하나 L" panose="02020603020101020101" pitchFamily="18" charset="-127"/>
                <a:ea typeface="하나 L" panose="02020603020101020101" pitchFamily="18" charset="-127"/>
              </a:rPr>
              <a:t>으로</a:t>
            </a:r>
            <a:r>
              <a:rPr lang="en-US" altLang="ko-KR" dirty="0">
                <a:latin typeface="하나 L" panose="02020603020101020101" pitchFamily="18" charset="-127"/>
                <a:ea typeface="하나 L" panose="02020603020101020101" pitchFamily="18" charset="-127"/>
              </a:rPr>
              <a:t> </a:t>
            </a:r>
            <a:r>
              <a:rPr lang="ko-KR" altLang="en-US" dirty="0">
                <a:latin typeface="하나 L" panose="02020603020101020101" pitchFamily="18" charset="-127"/>
                <a:ea typeface="하나 L" panose="02020603020101020101" pitchFamily="18" charset="-127"/>
              </a:rPr>
              <a:t>수렴</a:t>
            </a:r>
            <a:r>
              <a:rPr lang="en-US" altLang="ko-KR" dirty="0">
                <a:latin typeface="하나 L" panose="02020603020101020101" pitchFamily="18" charset="-127"/>
                <a:ea typeface="하나 L" panose="02020603020101020101" pitchFamily="18" charset="-127"/>
              </a:rPr>
              <a:t> </a:t>
            </a: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5BAC443B-3648-40D2-AEA1-46562BFBB0CB}"/>
              </a:ext>
            </a:extLst>
          </p:cNvPr>
          <p:cNvSpPr txBox="1">
            <a:spLocks/>
          </p:cNvSpPr>
          <p:nvPr/>
        </p:nvSpPr>
        <p:spPr>
          <a:xfrm>
            <a:off x="1365261" y="512227"/>
            <a:ext cx="7536692" cy="4007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altLang="ko-KR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(2) </a:t>
            </a:r>
            <a:r>
              <a:rPr lang="ko-KR" altLang="en-US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서로 다른 </a:t>
            </a:r>
            <a:r>
              <a:rPr lang="en-US" altLang="ko-KR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Agent </a:t>
            </a:r>
            <a:r>
              <a:rPr lang="ko-KR" altLang="en-US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간의 적대적 강화학습 결과</a:t>
            </a:r>
            <a:endParaRPr lang="en-US" altLang="ko-KR" sz="2400" b="1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F7F279-D8DC-4227-8A05-801D3A578D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5" t="8482" r="9056"/>
          <a:stretch/>
        </p:blipFill>
        <p:spPr>
          <a:xfrm>
            <a:off x="538223" y="2113959"/>
            <a:ext cx="11278121" cy="2789494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27EE426D-E364-46FC-A35D-5C9858FDEA65}"/>
              </a:ext>
            </a:extLst>
          </p:cNvPr>
          <p:cNvSpPr/>
          <p:nvPr/>
        </p:nvSpPr>
        <p:spPr>
          <a:xfrm>
            <a:off x="671687" y="1557490"/>
            <a:ext cx="2616740" cy="3988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Click Failure Rate</a:t>
            </a:r>
            <a:endParaRPr lang="ko-KR" altLang="en-US" b="1" dirty="0">
              <a:solidFill>
                <a:schemeClr val="tx1"/>
              </a:solidFill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228D7D-2253-49A6-B787-D81F79A539A3}"/>
              </a:ext>
            </a:extLst>
          </p:cNvPr>
          <p:cNvSpPr txBox="1"/>
          <p:nvPr/>
        </p:nvSpPr>
        <p:spPr>
          <a:xfrm>
            <a:off x="10948576" y="4167089"/>
            <a:ext cx="1067269" cy="2308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하나 L" panose="02020603020101020101" pitchFamily="18" charset="-127"/>
                <a:ea typeface="하나 L" panose="02020603020101020101" pitchFamily="18" charset="-127"/>
              </a:rPr>
              <a:t>Decision-Making</a:t>
            </a:r>
            <a:endParaRPr lang="ko-KR" altLang="en-US" sz="900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942A64-92B0-4129-9EA6-6FA5AEF9EFDE}"/>
              </a:ext>
            </a:extLst>
          </p:cNvPr>
          <p:cNvSpPr txBox="1"/>
          <p:nvPr/>
        </p:nvSpPr>
        <p:spPr>
          <a:xfrm>
            <a:off x="10948577" y="3702059"/>
            <a:ext cx="1067269" cy="2308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하나 L" panose="02020603020101020101" pitchFamily="18" charset="-127"/>
                <a:ea typeface="하나 L" panose="02020603020101020101" pitchFamily="18" charset="-127"/>
              </a:rPr>
              <a:t>Motor</a:t>
            </a:r>
            <a:r>
              <a:rPr lang="ko-KR" altLang="en-US" sz="900" dirty="0">
                <a:latin typeface="하나 L" panose="02020603020101020101" pitchFamily="18" charset="-127"/>
                <a:ea typeface="하나 L" panose="02020603020101020101" pitchFamily="18" charset="-127"/>
              </a:rPr>
              <a:t> </a:t>
            </a:r>
            <a:r>
              <a:rPr lang="en-US" altLang="ko-KR" sz="900" dirty="0">
                <a:latin typeface="하나 L" panose="02020603020101020101" pitchFamily="18" charset="-127"/>
                <a:ea typeface="하나 L" panose="02020603020101020101" pitchFamily="18" charset="-127"/>
              </a:rPr>
              <a:t>Execution</a:t>
            </a:r>
            <a:endParaRPr lang="ko-KR" altLang="en-US" sz="900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088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A6453F2-13D8-4FC1-8366-7BD0F06123F6}"/>
              </a:ext>
            </a:extLst>
          </p:cNvPr>
          <p:cNvGrpSpPr/>
          <p:nvPr/>
        </p:nvGrpSpPr>
        <p:grpSpPr>
          <a:xfrm>
            <a:off x="409637" y="296723"/>
            <a:ext cx="906448" cy="880936"/>
            <a:chOff x="638237" y="449123"/>
            <a:chExt cx="906448" cy="8809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15374CA-8907-453F-ACA5-6552CA18D245}"/>
                </a:ext>
              </a:extLst>
            </p:cNvPr>
            <p:cNvGrpSpPr/>
            <p:nvPr/>
          </p:nvGrpSpPr>
          <p:grpSpPr>
            <a:xfrm>
              <a:off x="638237" y="449123"/>
              <a:ext cx="880936" cy="880936"/>
              <a:chOff x="638237" y="449123"/>
              <a:chExt cx="880936" cy="88093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83CED4C-BCDE-4CC3-A59E-06ABD1D54D22}"/>
                  </a:ext>
                </a:extLst>
              </p:cNvPr>
              <p:cNvSpPr/>
              <p:nvPr/>
            </p:nvSpPr>
            <p:spPr>
              <a:xfrm>
                <a:off x="638237" y="449123"/>
                <a:ext cx="880936" cy="880936"/>
              </a:xfrm>
              <a:prstGeom prst="ellipse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B7E3F997-6D1E-407E-990E-BFA3AF40BFE6}"/>
                  </a:ext>
                </a:extLst>
              </p:cNvPr>
              <p:cNvSpPr/>
              <p:nvPr/>
            </p:nvSpPr>
            <p:spPr>
              <a:xfrm>
                <a:off x="687413" y="489569"/>
                <a:ext cx="792000" cy="79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1DEAEB9D-AFC5-4209-AEE9-D6998D654ADA}"/>
                  </a:ext>
                </a:extLst>
              </p:cNvPr>
              <p:cNvSpPr/>
              <p:nvPr/>
            </p:nvSpPr>
            <p:spPr>
              <a:xfrm>
                <a:off x="726105" y="522906"/>
                <a:ext cx="720000" cy="720000"/>
              </a:xfrm>
              <a:prstGeom prst="ellipse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FC91C8-2C15-4407-AC77-61A0ABAF86E6}"/>
                </a:ext>
              </a:extLst>
            </p:cNvPr>
            <p:cNvSpPr txBox="1"/>
            <p:nvPr/>
          </p:nvSpPr>
          <p:spPr>
            <a:xfrm>
              <a:off x="663750" y="576222"/>
              <a:ext cx="88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하나 M" panose="02020603020101020101" pitchFamily="18" charset="-127"/>
                  <a:ea typeface="하나 M" panose="02020603020101020101" pitchFamily="18" charset="-127"/>
                </a:rPr>
                <a:t>04</a:t>
              </a:r>
              <a:endParaRPr lang="ko-KR" altLang="en-US" sz="3200" dirty="0">
                <a:solidFill>
                  <a:schemeClr val="bg1"/>
                </a:solidFill>
                <a:latin typeface="하나 M" panose="02020603020101020101" pitchFamily="18" charset="-127"/>
                <a:ea typeface="하나 M" panose="02020603020101020101" pitchFamily="18" charset="-127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5164E97-22BE-4E31-878A-C8D12AAECAAA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850105" y="0"/>
            <a:ext cx="0" cy="296723"/>
          </a:xfrm>
          <a:prstGeom prst="line">
            <a:avLst/>
          </a:prstGeom>
          <a:ln w="60325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5BAC443B-3648-40D2-AEA1-46562BFBB0CB}"/>
              </a:ext>
            </a:extLst>
          </p:cNvPr>
          <p:cNvSpPr txBox="1">
            <a:spLocks/>
          </p:cNvSpPr>
          <p:nvPr/>
        </p:nvSpPr>
        <p:spPr>
          <a:xfrm>
            <a:off x="1365261" y="512227"/>
            <a:ext cx="7536692" cy="4007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altLang="ko-KR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(2) </a:t>
            </a:r>
            <a:r>
              <a:rPr lang="ko-KR" altLang="en-US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서로 다른 </a:t>
            </a:r>
            <a:r>
              <a:rPr lang="en-US" altLang="ko-KR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Agent </a:t>
            </a:r>
            <a:r>
              <a:rPr lang="ko-KR" altLang="en-US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간의 적대적 강화학습 결과</a:t>
            </a:r>
            <a:endParaRPr lang="en-US" altLang="ko-KR" sz="2400" b="1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247C2A6C-9E16-4CF3-AE64-59C78A82BE62}"/>
              </a:ext>
            </a:extLst>
          </p:cNvPr>
          <p:cNvSpPr txBox="1">
            <a:spLocks/>
          </p:cNvSpPr>
          <p:nvPr/>
        </p:nvSpPr>
        <p:spPr>
          <a:xfrm>
            <a:off x="650245" y="3057442"/>
            <a:ext cx="8016302" cy="434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buNone/>
            </a:pPr>
            <a:r>
              <a:rPr lang="en-US" altLang="ko-KR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→ Point-and-Click Task</a:t>
            </a:r>
            <a:r>
              <a:rPr lang="ko-KR" altLang="en-US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를 수행하는 데 </a:t>
            </a:r>
            <a:r>
              <a:rPr lang="ko-KR" altLang="en-US" sz="1800" b="1" dirty="0">
                <a:latin typeface="하나 L" panose="02020603020101020101" pitchFamily="18" charset="-127"/>
                <a:ea typeface="하나 L" panose="02020603020101020101" pitchFamily="18" charset="-127"/>
              </a:rPr>
              <a:t>영향력이 더 큰 </a:t>
            </a:r>
            <a:r>
              <a:rPr lang="en-US" altLang="ko-KR" sz="1800" b="1" dirty="0">
                <a:latin typeface="하나 L" panose="02020603020101020101" pitchFamily="18" charset="-127"/>
                <a:ea typeface="하나 L" panose="02020603020101020101" pitchFamily="18" charset="-127"/>
              </a:rPr>
              <a:t>Human Factor</a:t>
            </a:r>
            <a:r>
              <a:rPr lang="ko-KR" altLang="en-US" sz="1800" b="1" dirty="0">
                <a:latin typeface="하나 L" panose="02020603020101020101" pitchFamily="18" charset="-127"/>
                <a:ea typeface="하나 L" panose="02020603020101020101" pitchFamily="18" charset="-127"/>
              </a:rPr>
              <a:t>를 확인</a:t>
            </a:r>
            <a:endParaRPr lang="en-US" altLang="ko-KR" sz="1800" b="1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C77474-6DE1-401C-86F3-35E7A6A3BC51}"/>
              </a:ext>
            </a:extLst>
          </p:cNvPr>
          <p:cNvSpPr txBox="1"/>
          <p:nvPr/>
        </p:nvSpPr>
        <p:spPr>
          <a:xfrm>
            <a:off x="409637" y="1251445"/>
            <a:ext cx="8016302" cy="459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base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3020FE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• </a:t>
            </a:r>
            <a:r>
              <a:rPr lang="en-US" altLang="ko-KR" b="1" dirty="0">
                <a:solidFill>
                  <a:srgbClr val="3020F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Model Comparison &amp; Evaluation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0DEF5234-BCA6-4C9B-990B-6BD9A29956CD}"/>
              </a:ext>
            </a:extLst>
          </p:cNvPr>
          <p:cNvSpPr txBox="1">
            <a:spLocks/>
          </p:cNvSpPr>
          <p:nvPr/>
        </p:nvSpPr>
        <p:spPr>
          <a:xfrm>
            <a:off x="1507456" y="2013210"/>
            <a:ext cx="10160288" cy="434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buNone/>
            </a:pPr>
            <a:r>
              <a:rPr lang="en-US" altLang="ko-KR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     Improved </a:t>
            </a:r>
            <a:r>
              <a:rPr lang="en-US" altLang="ko-KR" sz="1800" b="1" dirty="0">
                <a:latin typeface="하나 L" panose="02020603020101020101" pitchFamily="18" charset="-127"/>
                <a:ea typeface="하나 L" panose="02020603020101020101" pitchFamily="18" charset="-127"/>
              </a:rPr>
              <a:t>Decision-Making</a:t>
            </a:r>
            <a:r>
              <a:rPr lang="ko-KR" altLang="en-US" sz="1800" b="1" dirty="0">
                <a:latin typeface="하나 L" panose="02020603020101020101" pitchFamily="18" charset="-127"/>
                <a:ea typeface="하나 L" panose="02020603020101020101" pitchFamily="18" charset="-127"/>
              </a:rPr>
              <a:t> </a:t>
            </a:r>
            <a:r>
              <a:rPr lang="en-US" altLang="ko-KR" sz="1800" b="1" dirty="0">
                <a:latin typeface="하나 L" panose="02020603020101020101" pitchFamily="18" charset="-127"/>
                <a:ea typeface="하나 L" panose="02020603020101020101" pitchFamily="18" charset="-127"/>
              </a:rPr>
              <a:t>Skill </a:t>
            </a:r>
            <a:r>
              <a:rPr lang="en-US" altLang="ko-KR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Agent               Improved</a:t>
            </a:r>
            <a:r>
              <a:rPr lang="ko-KR" altLang="en-US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 </a:t>
            </a:r>
            <a:r>
              <a:rPr lang="en-US" altLang="ko-KR" sz="1800" b="1" dirty="0">
                <a:latin typeface="하나 L" panose="02020603020101020101" pitchFamily="18" charset="-127"/>
                <a:ea typeface="하나 L" panose="02020603020101020101" pitchFamily="18" charset="-127"/>
              </a:rPr>
              <a:t>Motor Execution </a:t>
            </a:r>
            <a:r>
              <a:rPr lang="en-US" altLang="ko-KR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Agent    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E448F68-B4BA-445B-A653-5A7B1182B117}"/>
              </a:ext>
            </a:extLst>
          </p:cNvPr>
          <p:cNvSpPr/>
          <p:nvPr/>
        </p:nvSpPr>
        <p:spPr>
          <a:xfrm>
            <a:off x="5897405" y="1852958"/>
            <a:ext cx="676962" cy="67696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하나 L" panose="02020603020101020101" pitchFamily="18" charset="-127"/>
                <a:ea typeface="하나 L" panose="02020603020101020101" pitchFamily="18" charset="-127"/>
              </a:rPr>
              <a:t>VS</a:t>
            </a:r>
            <a:endParaRPr lang="ko-KR" altLang="en-US" sz="2000" b="1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37" name="내용 개체 틀 2">
            <a:extLst>
              <a:ext uri="{FF2B5EF4-FFF2-40B4-BE49-F238E27FC236}">
                <a16:creationId xmlns:a16="http://schemas.microsoft.com/office/drawing/2014/main" id="{25CDD6C7-6DB9-4679-BAC0-F5A44CCFAAC7}"/>
              </a:ext>
            </a:extLst>
          </p:cNvPr>
          <p:cNvSpPr txBox="1">
            <a:spLocks/>
          </p:cNvSpPr>
          <p:nvPr/>
        </p:nvSpPr>
        <p:spPr>
          <a:xfrm>
            <a:off x="850105" y="3633369"/>
            <a:ext cx="4429808" cy="434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buNone/>
            </a:pPr>
            <a:r>
              <a:rPr lang="en-US" altLang="ko-KR" sz="2000" dirty="0">
                <a:latin typeface="하나 L" panose="02020603020101020101" pitchFamily="18" charset="-127"/>
                <a:ea typeface="하나 L" panose="02020603020101020101" pitchFamily="18" charset="-127"/>
              </a:rPr>
              <a:t>① </a:t>
            </a:r>
            <a:r>
              <a:rPr lang="ko-KR" altLang="en-US" sz="2000" b="1" dirty="0">
                <a:latin typeface="하나 L" panose="02020603020101020101" pitchFamily="18" charset="-127"/>
                <a:ea typeface="하나 L" panose="02020603020101020101" pitchFamily="18" charset="-127"/>
              </a:rPr>
              <a:t>정성적 비교 </a:t>
            </a:r>
            <a:r>
              <a:rPr lang="en-US" altLang="ko-KR" sz="2000" dirty="0">
                <a:latin typeface="하나 L" panose="02020603020101020101" pitchFamily="18" charset="-127"/>
                <a:ea typeface="하나 L" panose="02020603020101020101" pitchFamily="18" charset="-127"/>
              </a:rPr>
              <a:t>: Policy</a:t>
            </a:r>
            <a:r>
              <a:rPr lang="ko-KR" altLang="en-US" sz="2000" dirty="0">
                <a:latin typeface="하나 L" panose="02020603020101020101" pitchFamily="18" charset="-127"/>
                <a:ea typeface="하나 L" panose="02020603020101020101" pitchFamily="18" charset="-127"/>
              </a:rPr>
              <a:t> 시각화</a:t>
            </a:r>
            <a:endParaRPr lang="en-US" altLang="ko-KR" sz="2000" b="1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72F74A3B-9EE5-414A-B733-E554F811A4DA}"/>
              </a:ext>
            </a:extLst>
          </p:cNvPr>
          <p:cNvSpPr txBox="1">
            <a:spLocks/>
          </p:cNvSpPr>
          <p:nvPr/>
        </p:nvSpPr>
        <p:spPr>
          <a:xfrm>
            <a:off x="850105" y="4219953"/>
            <a:ext cx="7569008" cy="43408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buNone/>
            </a:pPr>
            <a:r>
              <a:rPr lang="en-US" altLang="ko-KR" sz="2400" dirty="0">
                <a:latin typeface="하나 L" panose="02020603020101020101" pitchFamily="18" charset="-127"/>
                <a:ea typeface="하나 L" panose="02020603020101020101" pitchFamily="18" charset="-127"/>
              </a:rPr>
              <a:t>② </a:t>
            </a:r>
            <a:r>
              <a:rPr lang="ko-KR" altLang="en-US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정량적 비교 </a:t>
            </a:r>
            <a:r>
              <a:rPr lang="en-US" altLang="ko-KR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: </a:t>
            </a:r>
            <a:r>
              <a:rPr lang="en-US" altLang="ko-KR" sz="2400" dirty="0">
                <a:latin typeface="하나 L" panose="02020603020101020101" pitchFamily="18" charset="-127"/>
                <a:ea typeface="하나 L" panose="02020603020101020101" pitchFamily="18" charset="-127"/>
              </a:rPr>
              <a:t>Trial Completion Time, Click Failure Rate </a:t>
            </a:r>
            <a:r>
              <a:rPr lang="ko-KR" altLang="en-US" sz="2400" dirty="0">
                <a:latin typeface="하나 L" panose="02020603020101020101" pitchFamily="18" charset="-127"/>
                <a:ea typeface="하나 L" panose="02020603020101020101" pitchFamily="18" charset="-127"/>
              </a:rPr>
              <a:t>비교</a:t>
            </a:r>
            <a:endParaRPr lang="en-US" altLang="ko-KR" sz="2400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9461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A6453F2-13D8-4FC1-8366-7BD0F06123F6}"/>
              </a:ext>
            </a:extLst>
          </p:cNvPr>
          <p:cNvGrpSpPr/>
          <p:nvPr/>
        </p:nvGrpSpPr>
        <p:grpSpPr>
          <a:xfrm>
            <a:off x="409637" y="296723"/>
            <a:ext cx="906448" cy="880936"/>
            <a:chOff x="638237" y="449123"/>
            <a:chExt cx="906448" cy="8809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15374CA-8907-453F-ACA5-6552CA18D245}"/>
                </a:ext>
              </a:extLst>
            </p:cNvPr>
            <p:cNvGrpSpPr/>
            <p:nvPr/>
          </p:nvGrpSpPr>
          <p:grpSpPr>
            <a:xfrm>
              <a:off x="638237" y="449123"/>
              <a:ext cx="880936" cy="880936"/>
              <a:chOff x="638237" y="449123"/>
              <a:chExt cx="880936" cy="88093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83CED4C-BCDE-4CC3-A59E-06ABD1D54D22}"/>
                  </a:ext>
                </a:extLst>
              </p:cNvPr>
              <p:cNvSpPr/>
              <p:nvPr/>
            </p:nvSpPr>
            <p:spPr>
              <a:xfrm>
                <a:off x="638237" y="449123"/>
                <a:ext cx="880936" cy="880936"/>
              </a:xfrm>
              <a:prstGeom prst="ellipse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B7E3F997-6D1E-407E-990E-BFA3AF40BFE6}"/>
                  </a:ext>
                </a:extLst>
              </p:cNvPr>
              <p:cNvSpPr/>
              <p:nvPr/>
            </p:nvSpPr>
            <p:spPr>
              <a:xfrm>
                <a:off x="687413" y="489569"/>
                <a:ext cx="792000" cy="79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1DEAEB9D-AFC5-4209-AEE9-D6998D654ADA}"/>
                  </a:ext>
                </a:extLst>
              </p:cNvPr>
              <p:cNvSpPr/>
              <p:nvPr/>
            </p:nvSpPr>
            <p:spPr>
              <a:xfrm>
                <a:off x="726105" y="522906"/>
                <a:ext cx="720000" cy="720000"/>
              </a:xfrm>
              <a:prstGeom prst="ellipse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FC91C8-2C15-4407-AC77-61A0ABAF86E6}"/>
                </a:ext>
              </a:extLst>
            </p:cNvPr>
            <p:cNvSpPr txBox="1"/>
            <p:nvPr/>
          </p:nvSpPr>
          <p:spPr>
            <a:xfrm>
              <a:off x="663750" y="576222"/>
              <a:ext cx="88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하나 M" panose="02020603020101020101" pitchFamily="18" charset="-127"/>
                  <a:ea typeface="하나 M" panose="02020603020101020101" pitchFamily="18" charset="-127"/>
                </a:rPr>
                <a:t>04</a:t>
              </a:r>
              <a:endParaRPr lang="ko-KR" altLang="en-US" sz="3200" dirty="0">
                <a:solidFill>
                  <a:schemeClr val="bg1"/>
                </a:solidFill>
                <a:latin typeface="하나 M" panose="02020603020101020101" pitchFamily="18" charset="-127"/>
                <a:ea typeface="하나 M" panose="02020603020101020101" pitchFamily="18" charset="-127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5164E97-22BE-4E31-878A-C8D12AAECAAA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850105" y="0"/>
            <a:ext cx="0" cy="296723"/>
          </a:xfrm>
          <a:prstGeom prst="line">
            <a:avLst/>
          </a:prstGeom>
          <a:ln w="60325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5BAC443B-3648-40D2-AEA1-46562BFBB0CB}"/>
              </a:ext>
            </a:extLst>
          </p:cNvPr>
          <p:cNvSpPr txBox="1">
            <a:spLocks/>
          </p:cNvSpPr>
          <p:nvPr/>
        </p:nvSpPr>
        <p:spPr>
          <a:xfrm>
            <a:off x="1365261" y="512227"/>
            <a:ext cx="7536692" cy="4007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altLang="ko-KR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(2) </a:t>
            </a:r>
            <a:r>
              <a:rPr lang="ko-KR" altLang="en-US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서로 다른 </a:t>
            </a:r>
            <a:r>
              <a:rPr lang="en-US" altLang="ko-KR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Agent </a:t>
            </a:r>
            <a:r>
              <a:rPr lang="ko-KR" altLang="en-US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간의 적대적 강화학습 결과</a:t>
            </a:r>
            <a:endParaRPr lang="en-US" altLang="ko-KR" sz="2400" b="1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2501AB07-03E5-4FC5-94DB-78DC83755183}"/>
              </a:ext>
            </a:extLst>
          </p:cNvPr>
          <p:cNvSpPr txBox="1">
            <a:spLocks/>
          </p:cNvSpPr>
          <p:nvPr/>
        </p:nvSpPr>
        <p:spPr>
          <a:xfrm>
            <a:off x="322799" y="1304758"/>
            <a:ext cx="4429808" cy="434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buNone/>
            </a:pPr>
            <a:r>
              <a:rPr lang="en-US" altLang="ko-KR" sz="2000" dirty="0">
                <a:latin typeface="하나 L" panose="02020603020101020101" pitchFamily="18" charset="-127"/>
                <a:ea typeface="하나 L" panose="02020603020101020101" pitchFamily="18" charset="-127"/>
              </a:rPr>
              <a:t>① </a:t>
            </a:r>
            <a:r>
              <a:rPr lang="ko-KR" altLang="en-US" sz="2000" b="1" dirty="0">
                <a:latin typeface="하나 L" panose="02020603020101020101" pitchFamily="18" charset="-127"/>
                <a:ea typeface="하나 L" panose="02020603020101020101" pitchFamily="18" charset="-127"/>
              </a:rPr>
              <a:t>정성적 비교 </a:t>
            </a:r>
            <a:r>
              <a:rPr lang="en-US" altLang="ko-KR" sz="2000" dirty="0">
                <a:latin typeface="하나 L" panose="02020603020101020101" pitchFamily="18" charset="-127"/>
                <a:ea typeface="하나 L" panose="02020603020101020101" pitchFamily="18" charset="-127"/>
              </a:rPr>
              <a:t>: Policy</a:t>
            </a:r>
            <a:r>
              <a:rPr lang="ko-KR" altLang="en-US" sz="2000" dirty="0">
                <a:latin typeface="하나 L" panose="02020603020101020101" pitchFamily="18" charset="-127"/>
                <a:ea typeface="하나 L" panose="02020603020101020101" pitchFamily="18" charset="-127"/>
              </a:rPr>
              <a:t> 시각화</a:t>
            </a:r>
            <a:endParaRPr lang="en-US" altLang="ko-KR" sz="2000" b="1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BC1D8D01-8455-4E54-856E-48FF8F0323B1}"/>
              </a:ext>
            </a:extLst>
          </p:cNvPr>
          <p:cNvSpPr txBox="1">
            <a:spLocks/>
          </p:cNvSpPr>
          <p:nvPr/>
        </p:nvSpPr>
        <p:spPr>
          <a:xfrm>
            <a:off x="1796415" y="6250730"/>
            <a:ext cx="3952875" cy="434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buNone/>
            </a:pPr>
            <a:r>
              <a:rPr lang="en-US" altLang="ko-KR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Improved Decision-Making Skill Agent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E07769-52DD-451F-A3F7-95F87BD498DE}"/>
              </a:ext>
            </a:extLst>
          </p:cNvPr>
          <p:cNvSpPr txBox="1"/>
          <p:nvPr/>
        </p:nvSpPr>
        <p:spPr>
          <a:xfrm>
            <a:off x="6270120" y="6250730"/>
            <a:ext cx="3857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base">
              <a:lnSpc>
                <a:spcPct val="100000"/>
              </a:lnSpc>
              <a:buNone/>
            </a:pPr>
            <a:r>
              <a:rPr lang="en-US" altLang="ko-KR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Improved Motor Execution Agent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7BA2067-523C-4098-85ED-A7DF58905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1212034"/>
            <a:ext cx="2249436" cy="575345"/>
          </a:xfrm>
          <a:prstGeom prst="rect">
            <a:avLst/>
          </a:prstGeom>
        </p:spPr>
      </p:pic>
      <p:pic>
        <p:nvPicPr>
          <p:cNvPr id="2" name="diff_ability">
            <a:hlinkClick r:id="" action="ppaction://media"/>
            <a:extLst>
              <a:ext uri="{FF2B5EF4-FFF2-40B4-BE49-F238E27FC236}">
                <a16:creationId xmlns:a16="http://schemas.microsoft.com/office/drawing/2014/main" id="{456A3D6B-0138-4CB9-BD2C-82E833C4C5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4319" b="3858"/>
          <a:stretch/>
        </p:blipFill>
        <p:spPr>
          <a:xfrm>
            <a:off x="1610625" y="1854574"/>
            <a:ext cx="8475219" cy="437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335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6D0870D2-4E57-4486-A2CB-4AEE55C85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73" t="6162" r="42025" b="48688"/>
          <a:stretch/>
        </p:blipFill>
        <p:spPr>
          <a:xfrm>
            <a:off x="1217505" y="1860926"/>
            <a:ext cx="3109104" cy="15954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42D4A77-5B65-4AF6-A6F6-CB966BFADA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73" t="5403" r="42025" b="48000"/>
          <a:stretch/>
        </p:blipFill>
        <p:spPr>
          <a:xfrm>
            <a:off x="7679761" y="1860926"/>
            <a:ext cx="3109104" cy="1597827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A6453F2-13D8-4FC1-8366-7BD0F06123F6}"/>
              </a:ext>
            </a:extLst>
          </p:cNvPr>
          <p:cNvGrpSpPr/>
          <p:nvPr/>
        </p:nvGrpSpPr>
        <p:grpSpPr>
          <a:xfrm>
            <a:off x="409637" y="296723"/>
            <a:ext cx="906448" cy="880936"/>
            <a:chOff x="638237" y="449123"/>
            <a:chExt cx="906448" cy="8809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15374CA-8907-453F-ACA5-6552CA18D245}"/>
                </a:ext>
              </a:extLst>
            </p:cNvPr>
            <p:cNvGrpSpPr/>
            <p:nvPr/>
          </p:nvGrpSpPr>
          <p:grpSpPr>
            <a:xfrm>
              <a:off x="638237" y="449123"/>
              <a:ext cx="880936" cy="880936"/>
              <a:chOff x="638237" y="449123"/>
              <a:chExt cx="880936" cy="88093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83CED4C-BCDE-4CC3-A59E-06ABD1D54D22}"/>
                  </a:ext>
                </a:extLst>
              </p:cNvPr>
              <p:cNvSpPr/>
              <p:nvPr/>
            </p:nvSpPr>
            <p:spPr>
              <a:xfrm>
                <a:off x="638237" y="449123"/>
                <a:ext cx="880936" cy="880936"/>
              </a:xfrm>
              <a:prstGeom prst="ellipse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B7E3F997-6D1E-407E-990E-BFA3AF40BFE6}"/>
                  </a:ext>
                </a:extLst>
              </p:cNvPr>
              <p:cNvSpPr/>
              <p:nvPr/>
            </p:nvSpPr>
            <p:spPr>
              <a:xfrm>
                <a:off x="687413" y="489569"/>
                <a:ext cx="792000" cy="79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1DEAEB9D-AFC5-4209-AEE9-D6998D654ADA}"/>
                  </a:ext>
                </a:extLst>
              </p:cNvPr>
              <p:cNvSpPr/>
              <p:nvPr/>
            </p:nvSpPr>
            <p:spPr>
              <a:xfrm>
                <a:off x="726105" y="522906"/>
                <a:ext cx="720000" cy="720000"/>
              </a:xfrm>
              <a:prstGeom prst="ellipse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FC91C8-2C15-4407-AC77-61A0ABAF86E6}"/>
                </a:ext>
              </a:extLst>
            </p:cNvPr>
            <p:cNvSpPr txBox="1"/>
            <p:nvPr/>
          </p:nvSpPr>
          <p:spPr>
            <a:xfrm>
              <a:off x="663750" y="576222"/>
              <a:ext cx="88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하나 M" panose="02020603020101020101" pitchFamily="18" charset="-127"/>
                  <a:ea typeface="하나 M" panose="02020603020101020101" pitchFamily="18" charset="-127"/>
                </a:rPr>
                <a:t>04</a:t>
              </a:r>
              <a:endParaRPr lang="ko-KR" altLang="en-US" sz="3200" dirty="0">
                <a:solidFill>
                  <a:schemeClr val="bg1"/>
                </a:solidFill>
                <a:latin typeface="하나 M" panose="02020603020101020101" pitchFamily="18" charset="-127"/>
                <a:ea typeface="하나 M" panose="02020603020101020101" pitchFamily="18" charset="-127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5164E97-22BE-4E31-878A-C8D12AAECAAA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850105" y="0"/>
            <a:ext cx="0" cy="296723"/>
          </a:xfrm>
          <a:prstGeom prst="line">
            <a:avLst/>
          </a:prstGeom>
          <a:ln w="60325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5BAC443B-3648-40D2-AEA1-46562BFBB0CB}"/>
              </a:ext>
            </a:extLst>
          </p:cNvPr>
          <p:cNvSpPr txBox="1">
            <a:spLocks/>
          </p:cNvSpPr>
          <p:nvPr/>
        </p:nvSpPr>
        <p:spPr>
          <a:xfrm>
            <a:off x="1365261" y="512227"/>
            <a:ext cx="7536692" cy="4007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altLang="ko-KR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(2) </a:t>
            </a:r>
            <a:r>
              <a:rPr lang="ko-KR" altLang="en-US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서로 다른 </a:t>
            </a:r>
            <a:r>
              <a:rPr lang="en-US" altLang="ko-KR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Agent </a:t>
            </a:r>
            <a:r>
              <a:rPr lang="ko-KR" altLang="en-US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간의 적대적 강화학습 결과</a:t>
            </a:r>
            <a:endParaRPr lang="en-US" altLang="ko-KR" sz="2400" b="1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2501AB07-03E5-4FC5-94DB-78DC83755183}"/>
              </a:ext>
            </a:extLst>
          </p:cNvPr>
          <p:cNvSpPr txBox="1">
            <a:spLocks/>
          </p:cNvSpPr>
          <p:nvPr/>
        </p:nvSpPr>
        <p:spPr>
          <a:xfrm>
            <a:off x="322799" y="1304758"/>
            <a:ext cx="4429808" cy="434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buNone/>
            </a:pPr>
            <a:r>
              <a:rPr lang="en-US" altLang="ko-KR" sz="2000" dirty="0">
                <a:latin typeface="하나 L" panose="02020603020101020101" pitchFamily="18" charset="-127"/>
                <a:ea typeface="하나 L" panose="02020603020101020101" pitchFamily="18" charset="-127"/>
              </a:rPr>
              <a:t>① </a:t>
            </a:r>
            <a:r>
              <a:rPr lang="ko-KR" altLang="en-US" sz="2000" b="1" dirty="0">
                <a:latin typeface="하나 L" panose="02020603020101020101" pitchFamily="18" charset="-127"/>
                <a:ea typeface="하나 L" panose="02020603020101020101" pitchFamily="18" charset="-127"/>
              </a:rPr>
              <a:t>정성적 비교 </a:t>
            </a:r>
            <a:r>
              <a:rPr lang="en-US" altLang="ko-KR" sz="2000" dirty="0">
                <a:latin typeface="하나 L" panose="02020603020101020101" pitchFamily="18" charset="-127"/>
                <a:ea typeface="하나 L" panose="02020603020101020101" pitchFamily="18" charset="-127"/>
              </a:rPr>
              <a:t>: Policy</a:t>
            </a:r>
            <a:r>
              <a:rPr lang="ko-KR" altLang="en-US" sz="2000" dirty="0">
                <a:latin typeface="하나 L" panose="02020603020101020101" pitchFamily="18" charset="-127"/>
                <a:ea typeface="하나 L" panose="02020603020101020101" pitchFamily="18" charset="-127"/>
              </a:rPr>
              <a:t> 시각화</a:t>
            </a:r>
            <a:endParaRPr lang="en-US" altLang="ko-KR" sz="2000" b="1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C568C4-0DA6-4869-8B0B-540C4E17A026}"/>
              </a:ext>
            </a:extLst>
          </p:cNvPr>
          <p:cNvSpPr txBox="1"/>
          <p:nvPr/>
        </p:nvSpPr>
        <p:spPr>
          <a:xfrm>
            <a:off x="556192" y="5295164"/>
            <a:ext cx="11233642" cy="129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하나 L" panose="02020603020101020101" pitchFamily="18" charset="-127"/>
                <a:ea typeface="하나 L" panose="02020603020101020101" pitchFamily="18" charset="-127"/>
              </a:rPr>
              <a:t>→ </a:t>
            </a:r>
            <a:r>
              <a:rPr lang="en-US" altLang="ko-KR" dirty="0">
                <a:latin typeface="하나 L" panose="02020603020101020101" pitchFamily="18" charset="-127"/>
                <a:ea typeface="하나 L" panose="02020603020101020101" pitchFamily="18" charset="-127"/>
              </a:rPr>
              <a:t>Improved </a:t>
            </a:r>
            <a:r>
              <a:rPr lang="en-US" altLang="ko-KR" b="1" dirty="0">
                <a:latin typeface="하나 L" panose="02020603020101020101" pitchFamily="18" charset="-127"/>
                <a:ea typeface="하나 L" panose="02020603020101020101" pitchFamily="18" charset="-127"/>
              </a:rPr>
              <a:t>Decision-Making Skill </a:t>
            </a:r>
            <a:r>
              <a:rPr lang="en-US" altLang="ko-KR" dirty="0">
                <a:latin typeface="하나 L" panose="02020603020101020101" pitchFamily="18" charset="-127"/>
                <a:ea typeface="하나 L" panose="02020603020101020101" pitchFamily="18" charset="-127"/>
              </a:rPr>
              <a:t>Agent : Target</a:t>
            </a:r>
            <a:r>
              <a:rPr lang="ko-KR" altLang="en-US" dirty="0">
                <a:latin typeface="하나 L" panose="02020603020101020101" pitchFamily="18" charset="-127"/>
                <a:ea typeface="하나 L" panose="02020603020101020101" pitchFamily="18" charset="-127"/>
              </a:rPr>
              <a:t>의 </a:t>
            </a:r>
            <a:r>
              <a:rPr lang="ko-KR" altLang="en-US" b="1" dirty="0">
                <a:latin typeface="하나 L" panose="02020603020101020101" pitchFamily="18" charset="-127"/>
                <a:ea typeface="하나 L" panose="02020603020101020101" pitchFamily="18" charset="-127"/>
              </a:rPr>
              <a:t>현재 위치로 직진</a:t>
            </a:r>
            <a:endParaRPr lang="en-US" altLang="ko-KR" b="1" dirty="0">
              <a:latin typeface="하나 L" panose="02020603020101020101" pitchFamily="18" charset="-127"/>
              <a:ea typeface="하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하나 L" panose="02020603020101020101" pitchFamily="18" charset="-127"/>
                <a:ea typeface="하나 L" panose="02020603020101020101" pitchFamily="18" charset="-127"/>
              </a:rPr>
              <a:t>→ </a:t>
            </a:r>
            <a:r>
              <a:rPr lang="en-US" altLang="ko-KR" dirty="0">
                <a:latin typeface="하나 L" panose="02020603020101020101" pitchFamily="18" charset="-127"/>
                <a:ea typeface="하나 L" panose="02020603020101020101" pitchFamily="18" charset="-127"/>
              </a:rPr>
              <a:t>Improved </a:t>
            </a:r>
            <a:r>
              <a:rPr lang="en-US" altLang="ko-KR" b="1" dirty="0">
                <a:latin typeface="하나 L" panose="02020603020101020101" pitchFamily="18" charset="-127"/>
                <a:ea typeface="하나 L" panose="02020603020101020101" pitchFamily="18" charset="-127"/>
              </a:rPr>
              <a:t>Motor Execution </a:t>
            </a:r>
            <a:r>
              <a:rPr lang="en-US" altLang="ko-KR" dirty="0">
                <a:latin typeface="하나 L" panose="02020603020101020101" pitchFamily="18" charset="-127"/>
                <a:ea typeface="하나 L" panose="02020603020101020101" pitchFamily="18" charset="-127"/>
              </a:rPr>
              <a:t>Agent        : </a:t>
            </a:r>
            <a:r>
              <a:rPr lang="ko-KR" altLang="en-US" b="1" dirty="0">
                <a:latin typeface="하나 L" panose="02020603020101020101" pitchFamily="18" charset="-127"/>
                <a:ea typeface="하나 L" panose="02020603020101020101" pitchFamily="18" charset="-127"/>
              </a:rPr>
              <a:t>먼 미래</a:t>
            </a:r>
            <a:r>
              <a:rPr lang="ko-KR" altLang="en-US" dirty="0">
                <a:latin typeface="하나 L" panose="02020603020101020101" pitchFamily="18" charset="-127"/>
                <a:ea typeface="하나 L" panose="02020603020101020101" pitchFamily="18" charset="-127"/>
              </a:rPr>
              <a:t>까지 </a:t>
            </a:r>
            <a:r>
              <a:rPr lang="en-US" altLang="ko-KR" dirty="0">
                <a:latin typeface="하나 L" panose="02020603020101020101" pitchFamily="18" charset="-127"/>
                <a:ea typeface="하나 L" panose="02020603020101020101" pitchFamily="18" charset="-127"/>
              </a:rPr>
              <a:t>(</a:t>
            </a:r>
            <a:r>
              <a:rPr lang="en-US" altLang="ko-KR" b="1" dirty="0">
                <a:latin typeface="하나 L" panose="02020603020101020101" pitchFamily="18" charset="-127"/>
                <a:ea typeface="하나 L" panose="02020603020101020101" pitchFamily="18" charset="-127"/>
              </a:rPr>
              <a:t>boundary</a:t>
            </a:r>
            <a:r>
              <a:rPr lang="ko-KR" altLang="en-US" b="1" dirty="0">
                <a:latin typeface="하나 L" panose="02020603020101020101" pitchFamily="18" charset="-127"/>
                <a:ea typeface="하나 L" panose="02020603020101020101" pitchFamily="18" charset="-127"/>
              </a:rPr>
              <a:t>에서 튕기는 것까지</a:t>
            </a:r>
            <a:r>
              <a:rPr lang="en-US" altLang="ko-KR" dirty="0">
                <a:latin typeface="하나 L" panose="02020603020101020101" pitchFamily="18" charset="-127"/>
                <a:ea typeface="하나 L" panose="02020603020101020101" pitchFamily="18" charset="-127"/>
              </a:rPr>
              <a:t>) </a:t>
            </a:r>
            <a:r>
              <a:rPr lang="ko-KR" altLang="en-US" dirty="0">
                <a:latin typeface="하나 L" panose="02020603020101020101" pitchFamily="18" charset="-127"/>
                <a:ea typeface="하나 L" panose="02020603020101020101" pitchFamily="18" charset="-127"/>
              </a:rPr>
              <a:t>고려해서 </a:t>
            </a:r>
            <a:r>
              <a:rPr lang="en-US" altLang="ko-KR" dirty="0">
                <a:latin typeface="하나 L" panose="02020603020101020101" pitchFamily="18" charset="-127"/>
                <a:ea typeface="하나 L" panose="02020603020101020101" pitchFamily="18" charset="-127"/>
              </a:rPr>
              <a:t>Target</a:t>
            </a:r>
            <a:r>
              <a:rPr lang="ko-KR" altLang="en-US" dirty="0">
                <a:latin typeface="하나 L" panose="02020603020101020101" pitchFamily="18" charset="-127"/>
                <a:ea typeface="하나 L" panose="02020603020101020101" pitchFamily="18" charset="-127"/>
              </a:rPr>
              <a:t>에 대한 </a:t>
            </a:r>
            <a:endParaRPr lang="en-US" altLang="ko-KR" dirty="0">
              <a:latin typeface="하나 L" panose="02020603020101020101" pitchFamily="18" charset="-127"/>
              <a:ea typeface="하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하나 L" panose="02020603020101020101" pitchFamily="18" charset="-127"/>
                <a:ea typeface="하나 L" panose="02020603020101020101" pitchFamily="18" charset="-127"/>
              </a:rPr>
              <a:t>                                                              </a:t>
            </a:r>
            <a:r>
              <a:rPr lang="ko-KR" altLang="en-US" b="1" dirty="0">
                <a:latin typeface="하나 L" panose="02020603020101020101" pitchFamily="18" charset="-127"/>
                <a:ea typeface="하나 L" panose="02020603020101020101" pitchFamily="18" charset="-127"/>
              </a:rPr>
              <a:t>상대속도를 </a:t>
            </a:r>
            <a:r>
              <a:rPr lang="en-US" altLang="ko-KR" b="1" dirty="0">
                <a:latin typeface="하나 L" panose="02020603020101020101" pitchFamily="18" charset="-127"/>
                <a:ea typeface="하나 L" panose="02020603020101020101" pitchFamily="18" charset="-127"/>
              </a:rPr>
              <a:t>0</a:t>
            </a:r>
            <a:r>
              <a:rPr lang="ko-KR" altLang="en-US" dirty="0">
                <a:latin typeface="하나 L" panose="02020603020101020101" pitchFamily="18" charset="-127"/>
                <a:ea typeface="하나 L" panose="02020603020101020101" pitchFamily="18" charset="-127"/>
              </a:rPr>
              <a:t>으로 맞추려고 </a:t>
            </a:r>
            <a:r>
              <a:rPr lang="ko-KR" altLang="en-US" b="1" dirty="0">
                <a:latin typeface="하나 L" panose="02020603020101020101" pitchFamily="18" charset="-127"/>
                <a:ea typeface="하나 L" panose="02020603020101020101" pitchFamily="18" charset="-127"/>
              </a:rPr>
              <a:t>곡선으로 접근하는 경향</a:t>
            </a:r>
            <a:endParaRPr lang="en-US" altLang="ko-KR" b="1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C66559-7AC0-4C8C-99C2-A1BB921EF292}"/>
              </a:ext>
            </a:extLst>
          </p:cNvPr>
          <p:cNvSpPr txBox="1"/>
          <p:nvPr/>
        </p:nvSpPr>
        <p:spPr>
          <a:xfrm>
            <a:off x="1316085" y="1987155"/>
            <a:ext cx="1424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하나 L" panose="02020603020101020101" pitchFamily="18" charset="-127"/>
                <a:ea typeface="하나 L" panose="02020603020101020101" pitchFamily="18" charset="-127"/>
              </a:rPr>
              <a:t>Improved </a:t>
            </a:r>
          </a:p>
          <a:p>
            <a:pPr algn="ctr"/>
            <a:r>
              <a:rPr lang="en-US" altLang="ko-KR" sz="1200" dirty="0">
                <a:latin typeface="하나 L" panose="02020603020101020101" pitchFamily="18" charset="-127"/>
                <a:ea typeface="하나 L" panose="02020603020101020101" pitchFamily="18" charset="-127"/>
              </a:rPr>
              <a:t>Decision-Making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BBEE00-0460-4D9F-8D85-706F12AF1B5F}"/>
              </a:ext>
            </a:extLst>
          </p:cNvPr>
          <p:cNvSpPr txBox="1"/>
          <p:nvPr/>
        </p:nvSpPr>
        <p:spPr>
          <a:xfrm>
            <a:off x="2821347" y="1966921"/>
            <a:ext cx="142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하나 L" panose="02020603020101020101" pitchFamily="18" charset="-127"/>
                <a:ea typeface="하나 L" panose="02020603020101020101" pitchFamily="18" charset="-127"/>
              </a:rPr>
              <a:t>Improved</a:t>
            </a:r>
          </a:p>
          <a:p>
            <a:pPr algn="ctr"/>
            <a:r>
              <a:rPr lang="en-US" altLang="ko-KR" sz="1200" dirty="0">
                <a:latin typeface="하나 L" panose="02020603020101020101" pitchFamily="18" charset="-127"/>
                <a:ea typeface="하나 L" panose="02020603020101020101" pitchFamily="18" charset="-127"/>
              </a:rPr>
              <a:t>Motor Execution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A359233-906A-44B3-B5EF-9D0D24CB8E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73" t="6162" r="42025" b="48001"/>
          <a:stretch/>
        </p:blipFill>
        <p:spPr>
          <a:xfrm>
            <a:off x="4425189" y="1860926"/>
            <a:ext cx="3155992" cy="159548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01016FC-F26C-48DA-A783-26872D6178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73" t="5403" r="42100" b="48266"/>
          <a:stretch/>
        </p:blipFill>
        <p:spPr>
          <a:xfrm>
            <a:off x="1217505" y="3518981"/>
            <a:ext cx="3109104" cy="159102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5671FD4-5BAD-49BE-A20D-5B16660B865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73" t="6162" r="42175" b="48688"/>
          <a:stretch/>
        </p:blipFill>
        <p:spPr>
          <a:xfrm>
            <a:off x="7679761" y="3522993"/>
            <a:ext cx="3109104" cy="159548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D3CD0DC4-1480-40DE-BCE1-1D4CF7A55FC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973" t="6162" r="42025" b="47467"/>
          <a:stretch/>
        </p:blipFill>
        <p:spPr>
          <a:xfrm>
            <a:off x="4425189" y="3518981"/>
            <a:ext cx="3155992" cy="1614046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311013DE-DD65-44C9-93B8-AB1C98B534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953" y="1297236"/>
            <a:ext cx="1886912" cy="48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53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EADE7C-23DB-4007-B3D7-3CC80A3FC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697" y="305463"/>
            <a:ext cx="5770405" cy="605104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하나 M" panose="02020603020101020101" pitchFamily="18" charset="-127"/>
                <a:ea typeface="하나 M" panose="02020603020101020101" pitchFamily="18" charset="-127"/>
              </a:rPr>
              <a:t>연구 소개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E3B923B-F35E-49B2-A793-A61A2D055716}"/>
              </a:ext>
            </a:extLst>
          </p:cNvPr>
          <p:cNvGrpSpPr/>
          <p:nvPr/>
        </p:nvGrpSpPr>
        <p:grpSpPr>
          <a:xfrm>
            <a:off x="409637" y="296723"/>
            <a:ext cx="906448" cy="880936"/>
            <a:chOff x="638237" y="449123"/>
            <a:chExt cx="906448" cy="88093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267E070-9563-498F-8FD5-FCB92B1F9EF0}"/>
                </a:ext>
              </a:extLst>
            </p:cNvPr>
            <p:cNvGrpSpPr/>
            <p:nvPr/>
          </p:nvGrpSpPr>
          <p:grpSpPr>
            <a:xfrm>
              <a:off x="638237" y="449123"/>
              <a:ext cx="880936" cy="880936"/>
              <a:chOff x="638237" y="449123"/>
              <a:chExt cx="880936" cy="880936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0FAAAA4D-BE31-409A-AC0D-E5DD0E29C9FE}"/>
                  </a:ext>
                </a:extLst>
              </p:cNvPr>
              <p:cNvSpPr/>
              <p:nvPr/>
            </p:nvSpPr>
            <p:spPr>
              <a:xfrm>
                <a:off x="638237" y="449123"/>
                <a:ext cx="880936" cy="880936"/>
              </a:xfrm>
              <a:prstGeom prst="ellipse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18C59F63-AC9E-4805-A30A-01CA3EDA6915}"/>
                  </a:ext>
                </a:extLst>
              </p:cNvPr>
              <p:cNvSpPr/>
              <p:nvPr/>
            </p:nvSpPr>
            <p:spPr>
              <a:xfrm>
                <a:off x="687413" y="489569"/>
                <a:ext cx="792000" cy="79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D7414212-7236-42D3-8D40-1E0210DF0A47}"/>
                  </a:ext>
                </a:extLst>
              </p:cNvPr>
              <p:cNvSpPr/>
              <p:nvPr/>
            </p:nvSpPr>
            <p:spPr>
              <a:xfrm>
                <a:off x="726105" y="522906"/>
                <a:ext cx="720000" cy="720000"/>
              </a:xfrm>
              <a:prstGeom prst="ellipse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A508AA-DC51-4A73-824E-ABCDEA57ACF7}"/>
                </a:ext>
              </a:extLst>
            </p:cNvPr>
            <p:cNvSpPr txBox="1"/>
            <p:nvPr/>
          </p:nvSpPr>
          <p:spPr>
            <a:xfrm>
              <a:off x="663750" y="576222"/>
              <a:ext cx="88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하나 M" panose="02020603020101020101" pitchFamily="18" charset="-127"/>
                  <a:ea typeface="하나 M" panose="02020603020101020101" pitchFamily="18" charset="-127"/>
                </a:rPr>
                <a:t>01</a:t>
              </a:r>
              <a:endParaRPr lang="ko-KR" altLang="en-US" sz="3200" dirty="0">
                <a:solidFill>
                  <a:schemeClr val="bg1"/>
                </a:solidFill>
                <a:latin typeface="하나 M" panose="02020603020101020101" pitchFamily="18" charset="-127"/>
                <a:ea typeface="하나 M" panose="02020603020101020101" pitchFamily="18" charset="-127"/>
              </a:endParaRP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1AD6BBE-233A-492C-ABF3-63096A960DA3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850105" y="0"/>
            <a:ext cx="0" cy="296723"/>
          </a:xfrm>
          <a:prstGeom prst="line">
            <a:avLst/>
          </a:prstGeom>
          <a:ln w="60325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:a16="http://schemas.microsoft.com/office/drawing/2014/main" id="{3A8DE7ED-228C-4D67-BA6E-48B887A35658}"/>
              </a:ext>
            </a:extLst>
          </p:cNvPr>
          <p:cNvSpPr txBox="1">
            <a:spLocks/>
          </p:cNvSpPr>
          <p:nvPr/>
        </p:nvSpPr>
        <p:spPr>
          <a:xfrm>
            <a:off x="1417797" y="885167"/>
            <a:ext cx="3624103" cy="321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Introduction</a:t>
            </a:r>
            <a:endParaRPr lang="ko-KR" altLang="en-US" sz="1800" dirty="0">
              <a:solidFill>
                <a:schemeClr val="bg1">
                  <a:lumMod val="65000"/>
                </a:schemeClr>
              </a:solidFill>
              <a:latin typeface="하나 M" panose="02020603020101020101" pitchFamily="18" charset="-127"/>
              <a:ea typeface="하나 M" panose="02020603020101020101" pitchFamily="18" charset="-127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BD979AC7-9721-47D1-A37E-640D312A0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05" y="1572459"/>
            <a:ext cx="4712851" cy="584775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2200" b="1" dirty="0">
                <a:latin typeface="하나 L" panose="02020603020101020101" pitchFamily="18" charset="-127"/>
                <a:ea typeface="하나 L" panose="02020603020101020101" pitchFamily="18" charset="-127"/>
              </a:rPr>
              <a:t>Point-and-Click Behavior Modeling</a:t>
            </a: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FFC5AB71-D81C-4108-90D0-1E855D8FE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108" y="2273804"/>
            <a:ext cx="5159423" cy="27149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0" name="Picture 6" descr="Computer desktop PC PNG">
            <a:extLst>
              <a:ext uri="{FF2B5EF4-FFF2-40B4-BE49-F238E27FC236}">
                <a16:creationId xmlns:a16="http://schemas.microsoft.com/office/drawing/2014/main" id="{8CDCD199-0C09-471C-BC34-DD001A04B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542" y="2273804"/>
            <a:ext cx="3566619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Pin di Cartoon">
            <a:extLst>
              <a:ext uri="{FF2B5EF4-FFF2-40B4-BE49-F238E27FC236}">
                <a16:creationId xmlns:a16="http://schemas.microsoft.com/office/drawing/2014/main" id="{6A8DF8FD-1731-4D4F-A28C-AC9FCA050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488" y="3375750"/>
            <a:ext cx="426538" cy="63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45B30643-0EF0-4B2D-936E-78FBC04CCBC7}"/>
              </a:ext>
            </a:extLst>
          </p:cNvPr>
          <p:cNvSpPr/>
          <p:nvPr/>
        </p:nvSpPr>
        <p:spPr>
          <a:xfrm>
            <a:off x="8115541" y="2653997"/>
            <a:ext cx="465410" cy="4654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62324F-6BF6-4BE0-A275-24B60D258019}"/>
              </a:ext>
            </a:extLst>
          </p:cNvPr>
          <p:cNvSpPr txBox="1"/>
          <p:nvPr/>
        </p:nvSpPr>
        <p:spPr>
          <a:xfrm>
            <a:off x="7341587" y="2692830"/>
            <a:ext cx="905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하나 L" panose="02020603020101020101" pitchFamily="18" charset="-127"/>
                <a:ea typeface="하나 L" panose="02020603020101020101" pitchFamily="18" charset="-127"/>
              </a:rPr>
              <a:t>Target</a:t>
            </a:r>
            <a:endParaRPr lang="ko-KR" altLang="en-US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5EA4346-F0CE-4E7D-BC70-B9D89288754E}"/>
              </a:ext>
            </a:extLst>
          </p:cNvPr>
          <p:cNvCxnSpPr>
            <a:cxnSpLocks/>
          </p:cNvCxnSpPr>
          <p:nvPr/>
        </p:nvCxnSpPr>
        <p:spPr>
          <a:xfrm flipH="1" flipV="1">
            <a:off x="8746708" y="3001685"/>
            <a:ext cx="931706" cy="432488"/>
          </a:xfrm>
          <a:prstGeom prst="straightConnector1">
            <a:avLst/>
          </a:prstGeom>
          <a:ln w="38100">
            <a:solidFill>
              <a:srgbClr val="0D13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B2D790C8-A680-4064-9D3B-82AD6AE5359B}"/>
              </a:ext>
            </a:extLst>
          </p:cNvPr>
          <p:cNvSpPr/>
          <p:nvPr/>
        </p:nvSpPr>
        <p:spPr>
          <a:xfrm>
            <a:off x="8667247" y="3157351"/>
            <a:ext cx="944880" cy="518160"/>
          </a:xfrm>
          <a:custGeom>
            <a:avLst/>
            <a:gdLst>
              <a:gd name="connsiteX0" fmla="*/ 944880 w 944880"/>
              <a:gd name="connsiteY0" fmla="*/ 518160 h 518160"/>
              <a:gd name="connsiteX1" fmla="*/ 894080 w 944880"/>
              <a:gd name="connsiteY1" fmla="*/ 467360 h 518160"/>
              <a:gd name="connsiteX2" fmla="*/ 822960 w 944880"/>
              <a:gd name="connsiteY2" fmla="*/ 386080 h 518160"/>
              <a:gd name="connsiteX3" fmla="*/ 751840 w 944880"/>
              <a:gd name="connsiteY3" fmla="*/ 314960 h 518160"/>
              <a:gd name="connsiteX4" fmla="*/ 721360 w 944880"/>
              <a:gd name="connsiteY4" fmla="*/ 294640 h 518160"/>
              <a:gd name="connsiteX5" fmla="*/ 690880 w 944880"/>
              <a:gd name="connsiteY5" fmla="*/ 274320 h 518160"/>
              <a:gd name="connsiteX6" fmla="*/ 589280 w 944880"/>
              <a:gd name="connsiteY6" fmla="*/ 243840 h 518160"/>
              <a:gd name="connsiteX7" fmla="*/ 396240 w 944880"/>
              <a:gd name="connsiteY7" fmla="*/ 254000 h 518160"/>
              <a:gd name="connsiteX8" fmla="*/ 182880 w 944880"/>
              <a:gd name="connsiteY8" fmla="*/ 233680 h 518160"/>
              <a:gd name="connsiteX9" fmla="*/ 111760 w 944880"/>
              <a:gd name="connsiteY9" fmla="*/ 152400 h 518160"/>
              <a:gd name="connsiteX10" fmla="*/ 91440 w 944880"/>
              <a:gd name="connsiteY10" fmla="*/ 121920 h 518160"/>
              <a:gd name="connsiteX11" fmla="*/ 30480 w 944880"/>
              <a:gd name="connsiteY11" fmla="*/ 60960 h 518160"/>
              <a:gd name="connsiteX12" fmla="*/ 20320 w 944880"/>
              <a:gd name="connsiteY12" fmla="*/ 30480 h 518160"/>
              <a:gd name="connsiteX13" fmla="*/ 0 w 944880"/>
              <a:gd name="connsiteY13" fmla="*/ 0 h 5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44880" h="518160">
                <a:moveTo>
                  <a:pt x="944880" y="518160"/>
                </a:moveTo>
                <a:cubicBezTo>
                  <a:pt x="927947" y="501227"/>
                  <a:pt x="909244" y="485894"/>
                  <a:pt x="894080" y="467360"/>
                </a:cubicBezTo>
                <a:cubicBezTo>
                  <a:pt x="822960" y="380436"/>
                  <a:pt x="885613" y="427849"/>
                  <a:pt x="822960" y="386080"/>
                </a:cubicBezTo>
                <a:cubicBezTo>
                  <a:pt x="805077" y="332432"/>
                  <a:pt x="821711" y="361541"/>
                  <a:pt x="751840" y="314960"/>
                </a:cubicBezTo>
                <a:lnTo>
                  <a:pt x="721360" y="294640"/>
                </a:lnTo>
                <a:cubicBezTo>
                  <a:pt x="711200" y="287867"/>
                  <a:pt x="702464" y="278181"/>
                  <a:pt x="690880" y="274320"/>
                </a:cubicBezTo>
                <a:cubicBezTo>
                  <a:pt x="616673" y="249584"/>
                  <a:pt x="650700" y="259195"/>
                  <a:pt x="589280" y="243840"/>
                </a:cubicBezTo>
                <a:cubicBezTo>
                  <a:pt x="524933" y="247227"/>
                  <a:pt x="460676" y="254000"/>
                  <a:pt x="396240" y="254000"/>
                </a:cubicBezTo>
                <a:cubicBezTo>
                  <a:pt x="234929" y="254000"/>
                  <a:pt x="265622" y="261261"/>
                  <a:pt x="182880" y="233680"/>
                </a:cubicBezTo>
                <a:cubicBezTo>
                  <a:pt x="135467" y="162560"/>
                  <a:pt x="162560" y="186267"/>
                  <a:pt x="111760" y="152400"/>
                </a:cubicBezTo>
                <a:cubicBezTo>
                  <a:pt x="104987" y="142240"/>
                  <a:pt x="99552" y="131046"/>
                  <a:pt x="91440" y="121920"/>
                </a:cubicBezTo>
                <a:cubicBezTo>
                  <a:pt x="72348" y="100442"/>
                  <a:pt x="30480" y="60960"/>
                  <a:pt x="30480" y="60960"/>
                </a:cubicBezTo>
                <a:cubicBezTo>
                  <a:pt x="27093" y="50800"/>
                  <a:pt x="25109" y="40059"/>
                  <a:pt x="20320" y="30480"/>
                </a:cubicBezTo>
                <a:cubicBezTo>
                  <a:pt x="14859" y="19558"/>
                  <a:pt x="0" y="0"/>
                  <a:pt x="0" y="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185C736F-613B-494C-83A1-5EE5E61AF0CA}"/>
              </a:ext>
            </a:extLst>
          </p:cNvPr>
          <p:cNvSpPr/>
          <p:nvPr/>
        </p:nvSpPr>
        <p:spPr>
          <a:xfrm rot="19167830">
            <a:off x="8532911" y="3040193"/>
            <a:ext cx="177003" cy="15843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91E899-03B9-4E11-9CBD-9981A21D4E26}"/>
              </a:ext>
            </a:extLst>
          </p:cNvPr>
          <p:cNvSpPr txBox="1"/>
          <p:nvPr/>
        </p:nvSpPr>
        <p:spPr>
          <a:xfrm>
            <a:off x="8551366" y="3470595"/>
            <a:ext cx="966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하나 L" panose="02020603020101020101" pitchFamily="18" charset="-127"/>
                <a:ea typeface="하나 L" panose="02020603020101020101" pitchFamily="18" charset="-127"/>
              </a:rPr>
              <a:t>User (Simulated)</a:t>
            </a:r>
            <a:endParaRPr lang="ko-KR" altLang="en-US" sz="1200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53920D-675C-4976-8BEE-C065F1836D3A}"/>
              </a:ext>
            </a:extLst>
          </p:cNvPr>
          <p:cNvSpPr txBox="1"/>
          <p:nvPr/>
        </p:nvSpPr>
        <p:spPr>
          <a:xfrm>
            <a:off x="9044702" y="2743579"/>
            <a:ext cx="966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하나 L" panose="02020603020101020101" pitchFamily="18" charset="-127"/>
                <a:ea typeface="하나 L" panose="02020603020101020101" pitchFamily="18" charset="-127"/>
              </a:rPr>
              <a:t>User </a:t>
            </a:r>
          </a:p>
          <a:p>
            <a:pPr algn="ctr"/>
            <a:r>
              <a:rPr lang="en-US" altLang="ko-KR" sz="1200" dirty="0">
                <a:latin typeface="하나 L" panose="02020603020101020101" pitchFamily="18" charset="-127"/>
                <a:ea typeface="하나 L" panose="02020603020101020101" pitchFamily="18" charset="-127"/>
              </a:rPr>
              <a:t>(Real)</a:t>
            </a:r>
            <a:endParaRPr lang="ko-KR" altLang="en-US" sz="1200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18BEE7-63E8-4AB4-9EC3-088A370652B0}"/>
              </a:ext>
            </a:extLst>
          </p:cNvPr>
          <p:cNvSpPr txBox="1"/>
          <p:nvPr/>
        </p:nvSpPr>
        <p:spPr>
          <a:xfrm>
            <a:off x="498856" y="5465001"/>
            <a:ext cx="100864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base">
              <a:lnSpc>
                <a:spcPct val="100000"/>
              </a:lnSpc>
              <a:buNone/>
            </a:pPr>
            <a:r>
              <a:rPr lang="en-US" altLang="ko-KR" sz="2000" dirty="0">
                <a:latin typeface="하나 L" panose="02020603020101020101" pitchFamily="18" charset="-127"/>
                <a:ea typeface="하나 L" panose="02020603020101020101" pitchFamily="18" charset="-127"/>
              </a:rPr>
              <a:t> </a:t>
            </a:r>
            <a:r>
              <a:rPr lang="en-US" altLang="ko-KR" sz="2000" b="0" dirty="0">
                <a:effectLst/>
                <a:latin typeface="하나 L" panose="02020603020101020101" pitchFamily="18" charset="-127"/>
                <a:ea typeface="하나 L" panose="02020603020101020101" pitchFamily="18" charset="-127"/>
              </a:rPr>
              <a:t>→ User</a:t>
            </a:r>
            <a:r>
              <a:rPr lang="ko-KR" altLang="en-US" sz="2000" b="0" dirty="0">
                <a:effectLst/>
                <a:latin typeface="하나 L" panose="02020603020101020101" pitchFamily="18" charset="-127"/>
                <a:ea typeface="하나 L" panose="02020603020101020101" pitchFamily="18" charset="-127"/>
              </a:rPr>
              <a:t>의 </a:t>
            </a:r>
            <a:r>
              <a:rPr lang="en-US" altLang="ko-KR" sz="2000" b="0" dirty="0">
                <a:effectLst/>
                <a:latin typeface="하나 L" panose="02020603020101020101" pitchFamily="18" charset="-127"/>
                <a:ea typeface="하나 L" panose="02020603020101020101" pitchFamily="18" charset="-127"/>
              </a:rPr>
              <a:t>Point-and-Click Task</a:t>
            </a:r>
            <a:r>
              <a:rPr lang="ko-KR" altLang="en-US" sz="2000" b="0" dirty="0">
                <a:effectLst/>
                <a:latin typeface="하나 L" panose="02020603020101020101" pitchFamily="18" charset="-127"/>
                <a:ea typeface="하나 L" panose="02020603020101020101" pitchFamily="18" charset="-127"/>
              </a:rPr>
              <a:t> 수행과정을 </a:t>
            </a:r>
            <a:r>
              <a:rPr lang="ko-KR" altLang="en-US" sz="2000" b="1" dirty="0">
                <a:effectLst/>
                <a:latin typeface="하나 L" panose="02020603020101020101" pitchFamily="18" charset="-127"/>
                <a:ea typeface="하나 L" panose="02020603020101020101" pitchFamily="18" charset="-127"/>
              </a:rPr>
              <a:t>실제 인간과 유사하도록 </a:t>
            </a:r>
            <a:r>
              <a:rPr lang="ko-KR" altLang="en-US" sz="2000" b="0" dirty="0">
                <a:effectLst/>
                <a:latin typeface="하나 L" panose="02020603020101020101" pitchFamily="18" charset="-127"/>
                <a:ea typeface="하나 L" panose="02020603020101020101" pitchFamily="18" charset="-127"/>
              </a:rPr>
              <a:t>수학적으로 모델링</a:t>
            </a:r>
            <a:endParaRPr lang="en-US" altLang="ko-KR" sz="2000" b="0" dirty="0">
              <a:effectLst/>
              <a:latin typeface="하나 L" panose="02020603020101020101" pitchFamily="18" charset="-127"/>
              <a:ea typeface="하나 L" panose="02020603020101020101" pitchFamily="18" charset="-127"/>
            </a:endParaRPr>
          </a:p>
          <a:p>
            <a:pPr marL="0" indent="0" fontAlgn="base">
              <a:buNone/>
            </a:pPr>
            <a:endParaRPr lang="en-US" altLang="ko-KR" sz="2000" b="0" dirty="0">
              <a:effectLst/>
              <a:latin typeface="하나 L" panose="02020603020101020101" pitchFamily="18" charset="-127"/>
              <a:ea typeface="하나 L" panose="02020603020101020101" pitchFamily="18" charset="-127"/>
            </a:endParaRPr>
          </a:p>
          <a:p>
            <a:pPr marL="0" indent="0" fontAlgn="base">
              <a:buNone/>
            </a:pPr>
            <a:r>
              <a:rPr lang="en-US" altLang="ko-KR" sz="2000" dirty="0">
                <a:latin typeface="하나 L" panose="02020603020101020101" pitchFamily="18" charset="-127"/>
                <a:ea typeface="하나 L" panose="02020603020101020101" pitchFamily="18" charset="-127"/>
              </a:rPr>
              <a:t> </a:t>
            </a:r>
            <a:r>
              <a:rPr lang="en-US" altLang="ko-KR" sz="2000" b="0" dirty="0">
                <a:effectLst/>
                <a:latin typeface="하나 L" panose="02020603020101020101" pitchFamily="18" charset="-127"/>
                <a:ea typeface="하나 L" panose="02020603020101020101" pitchFamily="18" charset="-127"/>
              </a:rPr>
              <a:t>→ Point-and-Click Policy of Action</a:t>
            </a:r>
            <a:r>
              <a:rPr lang="ko-KR" altLang="en-US" sz="2000" b="0" dirty="0">
                <a:effectLst/>
                <a:latin typeface="하나 L" panose="02020603020101020101" pitchFamily="18" charset="-127"/>
                <a:ea typeface="하나 L" panose="02020603020101020101" pitchFamily="18" charset="-127"/>
              </a:rPr>
              <a:t>를 최적화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91012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A6453F2-13D8-4FC1-8366-7BD0F06123F6}"/>
              </a:ext>
            </a:extLst>
          </p:cNvPr>
          <p:cNvGrpSpPr/>
          <p:nvPr/>
        </p:nvGrpSpPr>
        <p:grpSpPr>
          <a:xfrm>
            <a:off x="409637" y="296723"/>
            <a:ext cx="906448" cy="880936"/>
            <a:chOff x="638237" y="449123"/>
            <a:chExt cx="906448" cy="8809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15374CA-8907-453F-ACA5-6552CA18D245}"/>
                </a:ext>
              </a:extLst>
            </p:cNvPr>
            <p:cNvGrpSpPr/>
            <p:nvPr/>
          </p:nvGrpSpPr>
          <p:grpSpPr>
            <a:xfrm>
              <a:off x="638237" y="449123"/>
              <a:ext cx="880936" cy="880936"/>
              <a:chOff x="638237" y="449123"/>
              <a:chExt cx="880936" cy="88093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83CED4C-BCDE-4CC3-A59E-06ABD1D54D22}"/>
                  </a:ext>
                </a:extLst>
              </p:cNvPr>
              <p:cNvSpPr/>
              <p:nvPr/>
            </p:nvSpPr>
            <p:spPr>
              <a:xfrm>
                <a:off x="638237" y="449123"/>
                <a:ext cx="880936" cy="880936"/>
              </a:xfrm>
              <a:prstGeom prst="ellipse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B7E3F997-6D1E-407E-990E-BFA3AF40BFE6}"/>
                  </a:ext>
                </a:extLst>
              </p:cNvPr>
              <p:cNvSpPr/>
              <p:nvPr/>
            </p:nvSpPr>
            <p:spPr>
              <a:xfrm>
                <a:off x="687413" y="489569"/>
                <a:ext cx="792000" cy="79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1DEAEB9D-AFC5-4209-AEE9-D6998D654ADA}"/>
                  </a:ext>
                </a:extLst>
              </p:cNvPr>
              <p:cNvSpPr/>
              <p:nvPr/>
            </p:nvSpPr>
            <p:spPr>
              <a:xfrm>
                <a:off x="726105" y="522906"/>
                <a:ext cx="720000" cy="720000"/>
              </a:xfrm>
              <a:prstGeom prst="ellipse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FC91C8-2C15-4407-AC77-61A0ABAF86E6}"/>
                </a:ext>
              </a:extLst>
            </p:cNvPr>
            <p:cNvSpPr txBox="1"/>
            <p:nvPr/>
          </p:nvSpPr>
          <p:spPr>
            <a:xfrm>
              <a:off x="663750" y="576222"/>
              <a:ext cx="88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하나 M" panose="02020603020101020101" pitchFamily="18" charset="-127"/>
                  <a:ea typeface="하나 M" panose="02020603020101020101" pitchFamily="18" charset="-127"/>
                </a:rPr>
                <a:t>04</a:t>
              </a:r>
              <a:endParaRPr lang="ko-KR" altLang="en-US" sz="3200" dirty="0">
                <a:solidFill>
                  <a:schemeClr val="bg1"/>
                </a:solidFill>
                <a:latin typeface="하나 M" panose="02020603020101020101" pitchFamily="18" charset="-127"/>
                <a:ea typeface="하나 M" panose="02020603020101020101" pitchFamily="18" charset="-127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5164E97-22BE-4E31-878A-C8D12AAECAAA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850105" y="0"/>
            <a:ext cx="0" cy="296723"/>
          </a:xfrm>
          <a:prstGeom prst="line">
            <a:avLst/>
          </a:prstGeom>
          <a:ln w="60325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5BAC443B-3648-40D2-AEA1-46562BFBB0CB}"/>
              </a:ext>
            </a:extLst>
          </p:cNvPr>
          <p:cNvSpPr txBox="1">
            <a:spLocks/>
          </p:cNvSpPr>
          <p:nvPr/>
        </p:nvSpPr>
        <p:spPr>
          <a:xfrm>
            <a:off x="1365261" y="512227"/>
            <a:ext cx="7536692" cy="4007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altLang="ko-KR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(2) </a:t>
            </a:r>
            <a:r>
              <a:rPr lang="ko-KR" altLang="en-US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서로 다른 </a:t>
            </a:r>
            <a:r>
              <a:rPr lang="en-US" altLang="ko-KR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Agent </a:t>
            </a:r>
            <a:r>
              <a:rPr lang="ko-KR" altLang="en-US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간의 적대적 강화학습 결과</a:t>
            </a:r>
            <a:endParaRPr lang="en-US" altLang="ko-KR" sz="2400" b="1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1C9C64-882F-4568-922D-93D3A7959107}"/>
              </a:ext>
            </a:extLst>
          </p:cNvPr>
          <p:cNvSpPr txBox="1"/>
          <p:nvPr/>
        </p:nvSpPr>
        <p:spPr>
          <a:xfrm>
            <a:off x="494681" y="1362338"/>
            <a:ext cx="4214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하나 L" panose="02020603020101020101" pitchFamily="18" charset="-127"/>
                <a:ea typeface="하나 L" panose="02020603020101020101" pitchFamily="18" charset="-127"/>
              </a:rPr>
              <a:t>② </a:t>
            </a:r>
            <a:r>
              <a:rPr lang="ko-KR" altLang="en-US" sz="2000" b="1" dirty="0">
                <a:latin typeface="하나 L" panose="02020603020101020101" pitchFamily="18" charset="-127"/>
                <a:ea typeface="하나 L" panose="02020603020101020101" pitchFamily="18" charset="-127"/>
              </a:rPr>
              <a:t>정량적 분석 및</a:t>
            </a:r>
            <a:r>
              <a:rPr lang="en-US" altLang="ko-KR" sz="2000" b="1" dirty="0">
                <a:latin typeface="하나 L" panose="02020603020101020101" pitchFamily="18" charset="-127"/>
                <a:ea typeface="하나 L" panose="02020603020101020101" pitchFamily="18" charset="-127"/>
              </a:rPr>
              <a:t> </a:t>
            </a:r>
            <a:r>
              <a:rPr lang="ko-KR" altLang="en-US" sz="2000" dirty="0">
                <a:latin typeface="하나 L" panose="02020603020101020101" pitchFamily="18" charset="-127"/>
                <a:ea typeface="하나 L" panose="02020603020101020101" pitchFamily="18" charset="-127"/>
              </a:rPr>
              <a:t>결론</a:t>
            </a:r>
            <a:endParaRPr lang="en-US" altLang="ko-KR" sz="2000" b="1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43" name="내용 개체 틀 2">
            <a:extLst>
              <a:ext uri="{FF2B5EF4-FFF2-40B4-BE49-F238E27FC236}">
                <a16:creationId xmlns:a16="http://schemas.microsoft.com/office/drawing/2014/main" id="{834965E1-7175-4D4B-808C-6FBD4EB2E6EA}"/>
              </a:ext>
            </a:extLst>
          </p:cNvPr>
          <p:cNvSpPr txBox="1">
            <a:spLocks/>
          </p:cNvSpPr>
          <p:nvPr/>
        </p:nvSpPr>
        <p:spPr>
          <a:xfrm>
            <a:off x="486794" y="5140872"/>
            <a:ext cx="10715815" cy="480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buNone/>
            </a:pPr>
            <a:r>
              <a:rPr lang="en-US" altLang="ko-KR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→ </a:t>
            </a:r>
            <a:r>
              <a:rPr lang="en-US" altLang="ko-KR" sz="1800" b="1" dirty="0">
                <a:latin typeface="하나 L" panose="02020603020101020101" pitchFamily="18" charset="-127"/>
                <a:ea typeface="하나 L" panose="02020603020101020101" pitchFamily="18" charset="-127"/>
              </a:rPr>
              <a:t>Improved Decision-Making Skill Agent</a:t>
            </a:r>
            <a:r>
              <a:rPr lang="ko-KR" altLang="en-US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가 </a:t>
            </a:r>
            <a:r>
              <a:rPr lang="en-US" altLang="ko-KR" sz="1800" b="1" dirty="0">
                <a:latin typeface="하나 L" panose="02020603020101020101" pitchFamily="18" charset="-127"/>
                <a:ea typeface="하나 L" panose="02020603020101020101" pitchFamily="18" charset="-127"/>
              </a:rPr>
              <a:t>Trial Completion Time</a:t>
            </a:r>
            <a:r>
              <a:rPr lang="ko-KR" altLang="en-US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과 </a:t>
            </a:r>
            <a:r>
              <a:rPr lang="en-US" altLang="ko-KR" sz="1800" b="1" dirty="0">
                <a:latin typeface="하나 L" panose="02020603020101020101" pitchFamily="18" charset="-127"/>
                <a:ea typeface="하나 L" panose="02020603020101020101" pitchFamily="18" charset="-127"/>
              </a:rPr>
              <a:t>Click Failure Rate</a:t>
            </a:r>
            <a:r>
              <a:rPr lang="ko-KR" altLang="en-US" sz="1800" b="1" dirty="0">
                <a:latin typeface="하나 L" panose="02020603020101020101" pitchFamily="18" charset="-127"/>
                <a:ea typeface="하나 L" panose="02020603020101020101" pitchFamily="18" charset="-127"/>
              </a:rPr>
              <a:t>가 모두 작음</a:t>
            </a:r>
            <a:endParaRPr lang="en-US" altLang="ko-KR" sz="1800" b="1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5D67BBB-93EA-40E4-B4EB-E2845901D59F}"/>
              </a:ext>
            </a:extLst>
          </p:cNvPr>
          <p:cNvGrpSpPr/>
          <p:nvPr/>
        </p:nvGrpSpPr>
        <p:grpSpPr>
          <a:xfrm>
            <a:off x="2766806" y="1867014"/>
            <a:ext cx="3102411" cy="2999915"/>
            <a:chOff x="1621192" y="1801128"/>
            <a:chExt cx="4070385" cy="409651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1FBBCB8-7223-4456-9AD3-F505A258A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1192" y="1801128"/>
              <a:ext cx="4070385" cy="4096511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A2F26ED-0257-4883-A137-828DF2CFF8DF}"/>
                </a:ext>
              </a:extLst>
            </p:cNvPr>
            <p:cNvSpPr/>
            <p:nvPr/>
          </p:nvSpPr>
          <p:spPr>
            <a:xfrm>
              <a:off x="3180875" y="5457700"/>
              <a:ext cx="320040" cy="210312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C0EDF30D-C2FA-4D00-BA2E-27F83F3134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0895" y="3917389"/>
              <a:ext cx="0" cy="153098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F8A1C2DC-01FD-4DBE-A68D-AD642BB14C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82853" y="3948009"/>
              <a:ext cx="1134911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541D0BE-6C75-4A47-BC5E-9E6496173A94}"/>
                </a:ext>
              </a:extLst>
            </p:cNvPr>
            <p:cNvSpPr/>
            <p:nvPr/>
          </p:nvSpPr>
          <p:spPr>
            <a:xfrm>
              <a:off x="1862813" y="3646739"/>
              <a:ext cx="320040" cy="782397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CE0AAE0-B602-4C2B-B995-F5308CFE36DB}"/>
                </a:ext>
              </a:extLst>
            </p:cNvPr>
            <p:cNvSpPr/>
            <p:nvPr/>
          </p:nvSpPr>
          <p:spPr>
            <a:xfrm>
              <a:off x="4301058" y="5457700"/>
              <a:ext cx="320040" cy="21031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0DACDB3E-78AC-47B0-AAD2-9922DD61D6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82853" y="3017769"/>
              <a:ext cx="2255885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562931C-E465-460A-8488-9E2BA21B8524}"/>
                </a:ext>
              </a:extLst>
            </p:cNvPr>
            <p:cNvSpPr/>
            <p:nvPr/>
          </p:nvSpPr>
          <p:spPr>
            <a:xfrm>
              <a:off x="1882592" y="2489809"/>
              <a:ext cx="290930" cy="861308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C320C7E0-0000-42E3-AD0D-781BC307DC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7136" y="2960526"/>
              <a:ext cx="0" cy="247357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E4B65F9-9CD9-4FFC-A15B-D80BD19B841B}"/>
              </a:ext>
            </a:extLst>
          </p:cNvPr>
          <p:cNvGrpSpPr/>
          <p:nvPr/>
        </p:nvGrpSpPr>
        <p:grpSpPr>
          <a:xfrm>
            <a:off x="6234877" y="1887011"/>
            <a:ext cx="3190317" cy="2999915"/>
            <a:chOff x="5971200" y="1801128"/>
            <a:chExt cx="4038294" cy="399703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A963FF6-38FA-42A8-80F0-682E3B031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1200" y="1801128"/>
              <a:ext cx="4038294" cy="3997034"/>
            </a:xfrm>
            <a:prstGeom prst="rect">
              <a:avLst/>
            </a:prstGeom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C2CDE2F-4204-4F88-8413-3D06041E7455}"/>
                </a:ext>
              </a:extLst>
            </p:cNvPr>
            <p:cNvSpPr/>
            <p:nvPr/>
          </p:nvSpPr>
          <p:spPr>
            <a:xfrm>
              <a:off x="7526244" y="5367835"/>
              <a:ext cx="320040" cy="210312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AA6F7529-A3D4-487F-A11C-56E425E33F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6264" y="3827524"/>
              <a:ext cx="0" cy="153098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A9B2018B-2D80-47FE-B21D-C6C39F9A56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18891" y="3827524"/>
              <a:ext cx="1134911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7D862A3-8AA2-4B8B-804B-1713BF48F277}"/>
                </a:ext>
              </a:extLst>
            </p:cNvPr>
            <p:cNvSpPr/>
            <p:nvPr/>
          </p:nvSpPr>
          <p:spPr>
            <a:xfrm>
              <a:off x="6227961" y="3536583"/>
              <a:ext cx="320040" cy="782397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9161F47-DBCA-41F4-A2BF-768B2395030D}"/>
                </a:ext>
              </a:extLst>
            </p:cNvPr>
            <p:cNvSpPr/>
            <p:nvPr/>
          </p:nvSpPr>
          <p:spPr>
            <a:xfrm>
              <a:off x="8637096" y="5367835"/>
              <a:ext cx="320040" cy="21031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23050799-1E4F-4F1D-A51D-C4981E38E4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18891" y="2969670"/>
              <a:ext cx="2255885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F94791B-1D06-45ED-869F-91F1637F23C6}"/>
                </a:ext>
              </a:extLst>
            </p:cNvPr>
            <p:cNvSpPr/>
            <p:nvPr/>
          </p:nvSpPr>
          <p:spPr>
            <a:xfrm>
              <a:off x="6227961" y="2399944"/>
              <a:ext cx="290930" cy="861308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EADB0AD7-B08A-41AB-B410-489C888578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74776" y="2960526"/>
              <a:ext cx="27729" cy="2383705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내용 개체 틀 2">
            <a:extLst>
              <a:ext uri="{FF2B5EF4-FFF2-40B4-BE49-F238E27FC236}">
                <a16:creationId xmlns:a16="http://schemas.microsoft.com/office/drawing/2014/main" id="{892CB084-75A2-4CDF-91CF-B4892BE2D79C}"/>
              </a:ext>
            </a:extLst>
          </p:cNvPr>
          <p:cNvSpPr txBox="1">
            <a:spLocks/>
          </p:cNvSpPr>
          <p:nvPr/>
        </p:nvSpPr>
        <p:spPr>
          <a:xfrm>
            <a:off x="486794" y="5637390"/>
            <a:ext cx="10715815" cy="480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buNone/>
            </a:pPr>
            <a:r>
              <a:rPr lang="en-US" altLang="ko-KR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     = </a:t>
            </a:r>
            <a:r>
              <a:rPr lang="ko-KR" altLang="en-US" sz="1800" b="1" dirty="0">
                <a:latin typeface="하나 L" panose="02020603020101020101" pitchFamily="18" charset="-127"/>
                <a:ea typeface="하나 L" panose="02020603020101020101" pitchFamily="18" charset="-127"/>
              </a:rPr>
              <a:t>더 빠르고 정확하게 클릭</a:t>
            </a:r>
            <a:endParaRPr lang="en-US" altLang="ko-KR" sz="1800" b="1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62BB521-6B3E-4C85-9A0F-403F2436A30B}"/>
              </a:ext>
            </a:extLst>
          </p:cNvPr>
          <p:cNvSpPr txBox="1"/>
          <p:nvPr/>
        </p:nvSpPr>
        <p:spPr>
          <a:xfrm>
            <a:off x="850105" y="6130710"/>
            <a:ext cx="8860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latin typeface="하나 L" panose="02020603020101020101" pitchFamily="18" charset="-127"/>
                <a:ea typeface="하나 L" panose="02020603020101020101" pitchFamily="18" charset="-127"/>
              </a:rPr>
              <a:t>= Point-and-Click Task </a:t>
            </a:r>
            <a:r>
              <a:rPr lang="ko-KR" altLang="en-US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수행 시 </a:t>
            </a:r>
            <a:r>
              <a:rPr lang="en-US" altLang="ko-KR" sz="1800" b="1" dirty="0">
                <a:latin typeface="하나 L" panose="02020603020101020101" pitchFamily="18" charset="-127"/>
                <a:ea typeface="하나 L" panose="02020603020101020101" pitchFamily="18" charset="-127"/>
              </a:rPr>
              <a:t>Decision-Making Skill</a:t>
            </a:r>
            <a:r>
              <a:rPr lang="ko-KR" altLang="en-US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이 큰 영향을 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9441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DB8BF13-827F-4925-8323-ABE8E3A878FE}"/>
              </a:ext>
            </a:extLst>
          </p:cNvPr>
          <p:cNvGrpSpPr/>
          <p:nvPr/>
        </p:nvGrpSpPr>
        <p:grpSpPr>
          <a:xfrm>
            <a:off x="409637" y="296723"/>
            <a:ext cx="906448" cy="880936"/>
            <a:chOff x="638237" y="449123"/>
            <a:chExt cx="906448" cy="88093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32E7E7B-9AD0-441C-9051-65BD6F2ED97F}"/>
                </a:ext>
              </a:extLst>
            </p:cNvPr>
            <p:cNvGrpSpPr/>
            <p:nvPr/>
          </p:nvGrpSpPr>
          <p:grpSpPr>
            <a:xfrm>
              <a:off x="638237" y="449123"/>
              <a:ext cx="880936" cy="880936"/>
              <a:chOff x="638237" y="449123"/>
              <a:chExt cx="880936" cy="880936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73EA65E1-6474-44C5-9495-1770B768D637}"/>
                  </a:ext>
                </a:extLst>
              </p:cNvPr>
              <p:cNvSpPr/>
              <p:nvPr/>
            </p:nvSpPr>
            <p:spPr>
              <a:xfrm>
                <a:off x="638237" y="449123"/>
                <a:ext cx="880936" cy="880936"/>
              </a:xfrm>
              <a:prstGeom prst="ellipse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CA5B8D9A-E71A-4238-B898-FC170688E3FC}"/>
                  </a:ext>
                </a:extLst>
              </p:cNvPr>
              <p:cNvSpPr/>
              <p:nvPr/>
            </p:nvSpPr>
            <p:spPr>
              <a:xfrm>
                <a:off x="687413" y="489569"/>
                <a:ext cx="792000" cy="79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CA50AB7A-AF67-42C4-B65B-1ADFB7DBFD87}"/>
                  </a:ext>
                </a:extLst>
              </p:cNvPr>
              <p:cNvSpPr/>
              <p:nvPr/>
            </p:nvSpPr>
            <p:spPr>
              <a:xfrm>
                <a:off x="726105" y="522906"/>
                <a:ext cx="720000" cy="720000"/>
              </a:xfrm>
              <a:prstGeom prst="ellipse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AAA3EB4-8F6C-42BF-9A8E-003801C156B2}"/>
                </a:ext>
              </a:extLst>
            </p:cNvPr>
            <p:cNvSpPr txBox="1"/>
            <p:nvPr/>
          </p:nvSpPr>
          <p:spPr>
            <a:xfrm>
              <a:off x="663750" y="576222"/>
              <a:ext cx="88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하나 M" panose="02020603020101020101" pitchFamily="18" charset="-127"/>
                  <a:ea typeface="하나 M" panose="02020603020101020101" pitchFamily="18" charset="-127"/>
                </a:rPr>
                <a:t>05</a:t>
              </a:r>
              <a:endParaRPr lang="ko-KR" altLang="en-US" sz="3200" dirty="0">
                <a:solidFill>
                  <a:schemeClr val="bg1"/>
                </a:solidFill>
                <a:latin typeface="하나 M" panose="02020603020101020101" pitchFamily="18" charset="-127"/>
                <a:ea typeface="하나 M" panose="02020603020101020101" pitchFamily="18" charset="-127"/>
              </a:endParaRP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AFEB853-B733-4A99-9344-D013F3FEB107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850105" y="0"/>
            <a:ext cx="0" cy="296723"/>
          </a:xfrm>
          <a:prstGeom prst="line">
            <a:avLst/>
          </a:prstGeom>
          <a:ln w="60325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D7525DE2-B3C4-459F-847A-0B2BF237435A}"/>
              </a:ext>
            </a:extLst>
          </p:cNvPr>
          <p:cNvSpPr txBox="1">
            <a:spLocks/>
          </p:cNvSpPr>
          <p:nvPr/>
        </p:nvSpPr>
        <p:spPr>
          <a:xfrm>
            <a:off x="343137" y="4154932"/>
            <a:ext cx="11505726" cy="215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50000"/>
              </a:lnSpc>
              <a:buAutoNum type="arabicParenBoth"/>
            </a:pPr>
            <a:r>
              <a:rPr lang="ko-KR" altLang="en-US" sz="1800" b="1" dirty="0">
                <a:solidFill>
                  <a:srgbClr val="0070C0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적대적 모델의 </a:t>
            </a:r>
            <a:r>
              <a:rPr lang="en-US" altLang="ko-KR" sz="1800" b="1" dirty="0">
                <a:solidFill>
                  <a:srgbClr val="0070C0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Optimal Policy</a:t>
            </a:r>
            <a:r>
              <a:rPr lang="ko-KR" altLang="en-US" sz="1800" b="1" dirty="0">
                <a:solidFill>
                  <a:srgbClr val="0070C0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는 기존 모델의 </a:t>
            </a:r>
            <a:r>
              <a:rPr lang="en-US" altLang="ko-KR" sz="1800" b="1" dirty="0">
                <a:solidFill>
                  <a:srgbClr val="0070C0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Optimal Policy</a:t>
            </a:r>
            <a:r>
              <a:rPr lang="ko-KR" altLang="en-US" sz="1800" b="1" dirty="0">
                <a:solidFill>
                  <a:srgbClr val="0070C0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와 정성적</a:t>
            </a:r>
            <a:r>
              <a:rPr lang="en-US" altLang="ko-KR" sz="1800" b="1" dirty="0">
                <a:solidFill>
                  <a:srgbClr val="0070C0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, </a:t>
            </a:r>
            <a:r>
              <a:rPr lang="ko-KR" altLang="en-US" sz="1800" b="1" dirty="0">
                <a:solidFill>
                  <a:srgbClr val="0070C0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정량적인 차이 존재</a:t>
            </a:r>
            <a:endParaRPr lang="en-US" altLang="ko-KR" sz="1800" b="1" dirty="0">
              <a:solidFill>
                <a:srgbClr val="0070C0"/>
              </a:solidFill>
              <a:latin typeface="하나 L" panose="02020603020101020101" pitchFamily="18" charset="-127"/>
              <a:ea typeface="하나 L" panose="02020603020101020101" pitchFamily="18" charset="-127"/>
            </a:endParaRPr>
          </a:p>
          <a:p>
            <a:pPr marL="0" indent="0" fontAlgn="base">
              <a:lnSpc>
                <a:spcPct val="150000"/>
              </a:lnSpc>
              <a:buNone/>
            </a:pPr>
            <a:r>
              <a:rPr lang="en-US" altLang="ko-KR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    - Trial Completion Time</a:t>
            </a:r>
            <a:r>
              <a:rPr lang="ko-KR" altLang="en-US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을 낮추는 방향으로 최적화</a:t>
            </a:r>
            <a:endParaRPr lang="en-US" altLang="ko-KR" sz="1800" dirty="0">
              <a:latin typeface="하나 L" panose="02020603020101020101" pitchFamily="18" charset="-127"/>
              <a:ea typeface="하나 L" panose="02020603020101020101" pitchFamily="18" charset="-127"/>
            </a:endParaRPr>
          </a:p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    </a:t>
            </a:r>
            <a:r>
              <a:rPr lang="en-US" altLang="ko-KR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- </a:t>
            </a:r>
            <a:r>
              <a:rPr lang="ko-KR" altLang="en-US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실제 적대적 환경에서의 </a:t>
            </a:r>
            <a:r>
              <a:rPr lang="en-US" altLang="ko-KR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Optimal Policy / </a:t>
            </a:r>
            <a:r>
              <a:rPr lang="ko-KR" altLang="en-US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전략을 시사</a:t>
            </a:r>
            <a:endParaRPr lang="en-US" altLang="ko-KR" sz="1800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10EF111-361C-4008-AD7B-25BE0DDC6E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62" t="5970" r="42044" b="48422"/>
          <a:stretch/>
        </p:blipFill>
        <p:spPr>
          <a:xfrm>
            <a:off x="3996212" y="1504443"/>
            <a:ext cx="4199576" cy="2154643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82EDE5EC-9AEC-47DD-844F-E502DBC5D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697" y="305463"/>
            <a:ext cx="3624103" cy="605104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하나 M" panose="02020603020101020101" pitchFamily="18" charset="-127"/>
                <a:ea typeface="하나 M" panose="02020603020101020101" pitchFamily="18" charset="-127"/>
              </a:rPr>
              <a:t>결론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E6519D06-7B94-4F32-A0BE-02B56693E07D}"/>
              </a:ext>
            </a:extLst>
          </p:cNvPr>
          <p:cNvSpPr txBox="1">
            <a:spLocks/>
          </p:cNvSpPr>
          <p:nvPr/>
        </p:nvSpPr>
        <p:spPr>
          <a:xfrm>
            <a:off x="1392397" y="897867"/>
            <a:ext cx="3624103" cy="321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Conclusion &amp; Contribution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  <a:latin typeface="하나 M" panose="02020603020101020101" pitchFamily="18" charset="-127"/>
              <a:ea typeface="하나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86505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DB8BF13-827F-4925-8323-ABE8E3A878FE}"/>
              </a:ext>
            </a:extLst>
          </p:cNvPr>
          <p:cNvGrpSpPr/>
          <p:nvPr/>
        </p:nvGrpSpPr>
        <p:grpSpPr>
          <a:xfrm>
            <a:off x="409637" y="296723"/>
            <a:ext cx="906448" cy="880936"/>
            <a:chOff x="638237" y="449123"/>
            <a:chExt cx="906448" cy="88093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32E7E7B-9AD0-441C-9051-65BD6F2ED97F}"/>
                </a:ext>
              </a:extLst>
            </p:cNvPr>
            <p:cNvGrpSpPr/>
            <p:nvPr/>
          </p:nvGrpSpPr>
          <p:grpSpPr>
            <a:xfrm>
              <a:off x="638237" y="449123"/>
              <a:ext cx="880936" cy="880936"/>
              <a:chOff x="638237" y="449123"/>
              <a:chExt cx="880936" cy="880936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73EA65E1-6474-44C5-9495-1770B768D637}"/>
                  </a:ext>
                </a:extLst>
              </p:cNvPr>
              <p:cNvSpPr/>
              <p:nvPr/>
            </p:nvSpPr>
            <p:spPr>
              <a:xfrm>
                <a:off x="638237" y="449123"/>
                <a:ext cx="880936" cy="880936"/>
              </a:xfrm>
              <a:prstGeom prst="ellipse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CA5B8D9A-E71A-4238-B898-FC170688E3FC}"/>
                  </a:ext>
                </a:extLst>
              </p:cNvPr>
              <p:cNvSpPr/>
              <p:nvPr/>
            </p:nvSpPr>
            <p:spPr>
              <a:xfrm>
                <a:off x="687413" y="489569"/>
                <a:ext cx="792000" cy="79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CA50AB7A-AF67-42C4-B65B-1ADFB7DBFD87}"/>
                  </a:ext>
                </a:extLst>
              </p:cNvPr>
              <p:cNvSpPr/>
              <p:nvPr/>
            </p:nvSpPr>
            <p:spPr>
              <a:xfrm>
                <a:off x="726105" y="522906"/>
                <a:ext cx="720000" cy="720000"/>
              </a:xfrm>
              <a:prstGeom prst="ellipse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AAA3EB4-8F6C-42BF-9A8E-003801C156B2}"/>
                </a:ext>
              </a:extLst>
            </p:cNvPr>
            <p:cNvSpPr txBox="1"/>
            <p:nvPr/>
          </p:nvSpPr>
          <p:spPr>
            <a:xfrm>
              <a:off x="663750" y="576222"/>
              <a:ext cx="88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하나 M" panose="02020603020101020101" pitchFamily="18" charset="-127"/>
                  <a:ea typeface="하나 M" panose="02020603020101020101" pitchFamily="18" charset="-127"/>
                </a:rPr>
                <a:t>05</a:t>
              </a:r>
              <a:endParaRPr lang="ko-KR" altLang="en-US" sz="3200" dirty="0">
                <a:solidFill>
                  <a:schemeClr val="bg1"/>
                </a:solidFill>
                <a:latin typeface="하나 M" panose="02020603020101020101" pitchFamily="18" charset="-127"/>
                <a:ea typeface="하나 M" panose="02020603020101020101" pitchFamily="18" charset="-127"/>
              </a:endParaRP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AFEB853-B733-4A99-9344-D013F3FEB107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850105" y="0"/>
            <a:ext cx="0" cy="296723"/>
          </a:xfrm>
          <a:prstGeom prst="line">
            <a:avLst/>
          </a:prstGeom>
          <a:ln w="60325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D7525DE2-B3C4-459F-847A-0B2BF237435A}"/>
              </a:ext>
            </a:extLst>
          </p:cNvPr>
          <p:cNvSpPr txBox="1">
            <a:spLocks/>
          </p:cNvSpPr>
          <p:nvPr/>
        </p:nvSpPr>
        <p:spPr>
          <a:xfrm>
            <a:off x="686274" y="3959384"/>
            <a:ext cx="11183400" cy="2474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70000"/>
              </a:lnSpc>
              <a:buNone/>
            </a:pPr>
            <a:r>
              <a:rPr lang="en-US" altLang="ko-KR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(2) Point-and-Click Task </a:t>
            </a:r>
            <a:r>
              <a:rPr lang="ko-KR" altLang="en-US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수행 시 </a:t>
            </a:r>
            <a:r>
              <a:rPr lang="en-US" altLang="ko-KR" sz="1800" b="1" dirty="0">
                <a:solidFill>
                  <a:srgbClr val="0070C0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Decision-Making Skill</a:t>
            </a:r>
            <a:r>
              <a:rPr lang="ko-KR" altLang="en-US" sz="1800" b="1" dirty="0">
                <a:solidFill>
                  <a:srgbClr val="0070C0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의 중요성을 강화학습으로 증명</a:t>
            </a:r>
            <a:endParaRPr lang="en-US" altLang="ko-KR" sz="1800" b="1" dirty="0">
              <a:solidFill>
                <a:srgbClr val="0070C0"/>
              </a:solidFill>
              <a:latin typeface="하나 L" panose="02020603020101020101" pitchFamily="18" charset="-127"/>
              <a:ea typeface="하나 L" panose="02020603020101020101" pitchFamily="18" charset="-127"/>
            </a:endParaRPr>
          </a:p>
          <a:p>
            <a:pPr marL="0" indent="0" fontAlgn="base">
              <a:lnSpc>
                <a:spcPct val="170000"/>
              </a:lnSpc>
              <a:buNone/>
            </a:pPr>
            <a:r>
              <a:rPr lang="en-US" altLang="ko-KR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    - E. Park, B. Lee. 2020. An Intermittent Click Planning Model</a:t>
            </a:r>
          </a:p>
          <a:p>
            <a:pPr marL="0" indent="0" fontAlgn="base">
              <a:lnSpc>
                <a:spcPct val="170000"/>
              </a:lnSpc>
              <a:buNone/>
            </a:pPr>
            <a:r>
              <a:rPr lang="en-US" altLang="ko-KR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    - Gamer Group VS Non-Gamer Group : Decision-Making Skill Related Free Parameter </a:t>
            </a:r>
            <a:r>
              <a:rPr lang="ko-KR" altLang="en-US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차이 존재</a:t>
            </a:r>
            <a:endParaRPr lang="en-US" altLang="ko-KR" sz="1800" dirty="0">
              <a:latin typeface="하나 L" panose="02020603020101020101" pitchFamily="18" charset="-127"/>
              <a:ea typeface="하나 L" panose="02020603020101020101" pitchFamily="18" charset="-127"/>
            </a:endParaRPr>
          </a:p>
          <a:p>
            <a:pPr marL="0" indent="0" fontAlgn="base">
              <a:lnSpc>
                <a:spcPct val="170000"/>
              </a:lnSpc>
              <a:buNone/>
            </a:pPr>
            <a:r>
              <a:rPr lang="en-US" altLang="ko-KR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(3) </a:t>
            </a:r>
            <a:r>
              <a:rPr lang="ko-KR" altLang="en-US" sz="1800" b="1" dirty="0">
                <a:solidFill>
                  <a:srgbClr val="0070C0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프로게이머 등을 위한 가이드라인</a:t>
            </a:r>
            <a:r>
              <a:rPr lang="en-US" altLang="ko-KR" sz="1800" b="1" dirty="0">
                <a:solidFill>
                  <a:srgbClr val="0070C0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,</a:t>
            </a:r>
            <a:r>
              <a:rPr lang="en-US" altLang="ko-KR" sz="1800" b="1" dirty="0">
                <a:latin typeface="하나 L" panose="02020603020101020101" pitchFamily="18" charset="-127"/>
                <a:ea typeface="하나 L" panose="02020603020101020101" pitchFamily="18" charset="-127"/>
              </a:rPr>
              <a:t> </a:t>
            </a:r>
            <a:r>
              <a:rPr lang="ko-KR" altLang="en-US" sz="1800" b="1" dirty="0">
                <a:solidFill>
                  <a:srgbClr val="0070C0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인간과 겨루는 </a:t>
            </a:r>
            <a:r>
              <a:rPr lang="en-US" altLang="ko-KR" sz="1800" b="1" dirty="0">
                <a:solidFill>
                  <a:srgbClr val="0070C0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Point-and-Click Agent </a:t>
            </a:r>
            <a:r>
              <a:rPr lang="ko-KR" altLang="en-US" sz="1800" b="1" dirty="0">
                <a:solidFill>
                  <a:srgbClr val="0070C0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개발 </a:t>
            </a:r>
            <a:r>
              <a:rPr lang="ko-KR" altLang="en-US" sz="1800" dirty="0">
                <a:latin typeface="하나 L" panose="02020603020101020101" pitchFamily="18" charset="-127"/>
                <a:ea typeface="하나 L" panose="02020603020101020101" pitchFamily="18" charset="-127"/>
              </a:rPr>
              <a:t>등에 폭넓게 활용</a:t>
            </a:r>
            <a:endParaRPr lang="en-US" altLang="ko-KR" sz="1800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F9C57A0-2A17-4DDC-852E-181C321D7F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73" t="6286" r="42031" b="48194"/>
          <a:stretch/>
        </p:blipFill>
        <p:spPr>
          <a:xfrm>
            <a:off x="1539761" y="1417597"/>
            <a:ext cx="4006048" cy="20114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1EE2A71-D45D-4837-8944-161D6622B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192" y="1177659"/>
            <a:ext cx="3764633" cy="2340177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1D639A85-91C4-4103-8239-971396912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697" y="305463"/>
            <a:ext cx="3624103" cy="605104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하나 M" panose="02020603020101020101" pitchFamily="18" charset="-127"/>
                <a:ea typeface="하나 M" panose="02020603020101020101" pitchFamily="18" charset="-127"/>
              </a:rPr>
              <a:t>결론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015F94F-A58E-4183-B452-A91F3ABE6062}"/>
              </a:ext>
            </a:extLst>
          </p:cNvPr>
          <p:cNvSpPr txBox="1">
            <a:spLocks/>
          </p:cNvSpPr>
          <p:nvPr/>
        </p:nvSpPr>
        <p:spPr>
          <a:xfrm>
            <a:off x="1392397" y="897867"/>
            <a:ext cx="3624103" cy="321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Conclusion &amp; Contribution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  <a:latin typeface="하나 M" panose="02020603020101020101" pitchFamily="18" charset="-127"/>
              <a:ea typeface="하나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8952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6" descr="Computer desktop PC PNG">
            <a:extLst>
              <a:ext uri="{FF2B5EF4-FFF2-40B4-BE49-F238E27FC236}">
                <a16:creationId xmlns:a16="http://schemas.microsoft.com/office/drawing/2014/main" id="{AE92F109-8A7F-4172-B50E-DDE131320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686" y="2374113"/>
            <a:ext cx="3566619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타원 73">
            <a:extLst>
              <a:ext uri="{FF2B5EF4-FFF2-40B4-BE49-F238E27FC236}">
                <a16:creationId xmlns:a16="http://schemas.microsoft.com/office/drawing/2014/main" id="{28F12CFE-340F-407A-A0D9-54D27E8377CB}"/>
              </a:ext>
            </a:extLst>
          </p:cNvPr>
          <p:cNvSpPr/>
          <p:nvPr/>
        </p:nvSpPr>
        <p:spPr>
          <a:xfrm flipH="1" flipV="1">
            <a:off x="5642147" y="2799966"/>
            <a:ext cx="446152" cy="4461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6" name="Picture 8" descr="Pin di Cartoon">
            <a:extLst>
              <a:ext uri="{FF2B5EF4-FFF2-40B4-BE49-F238E27FC236}">
                <a16:creationId xmlns:a16="http://schemas.microsoft.com/office/drawing/2014/main" id="{8A7BD2C3-94BA-4AA7-8E19-ACA20C609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603" y="3532065"/>
            <a:ext cx="446151" cy="617791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7E85B3-3BAC-41FA-B0AA-15DB2C00A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240" y="1550187"/>
            <a:ext cx="10960100" cy="455570"/>
          </a:xfrm>
        </p:spPr>
        <p:txBody>
          <a:bodyPr/>
          <a:lstStyle/>
          <a:p>
            <a:pPr fontAlgn="base"/>
            <a:r>
              <a:rPr lang="en-US" altLang="ko-KR" sz="2400" dirty="0">
                <a:latin typeface="하나 M" panose="02020603020101020101" pitchFamily="18" charset="-127"/>
                <a:ea typeface="하나 M" panose="02020603020101020101" pitchFamily="18" charset="-127"/>
                <a:cs typeface="Microsoft GothicNeo" panose="020B0500000101010101" pitchFamily="50" charset="-127"/>
              </a:rPr>
              <a:t>Simulating Point-and-Click Behavior in Implicit </a:t>
            </a:r>
            <a:r>
              <a:rPr lang="en-US" altLang="ko-KR" sz="2400" dirty="0">
                <a:solidFill>
                  <a:srgbClr val="FF0000"/>
                </a:solidFill>
                <a:latin typeface="하나 M" panose="02020603020101020101" pitchFamily="18" charset="-127"/>
                <a:ea typeface="하나 M" panose="02020603020101020101" pitchFamily="18" charset="-127"/>
                <a:cs typeface="Microsoft GothicNeo" panose="020B0500000101010101" pitchFamily="50" charset="-127"/>
              </a:rPr>
              <a:t>Adversarial Environments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C5059EA-BDA5-48D4-BFC1-70B95920A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697" y="305463"/>
            <a:ext cx="3624103" cy="605104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하나 M" panose="02020603020101020101" pitchFamily="18" charset="-127"/>
                <a:ea typeface="하나 M" panose="02020603020101020101" pitchFamily="18" charset="-127"/>
              </a:rPr>
              <a:t>연구 소개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97515E2-7B89-43C6-9FEB-BF7A23A37005}"/>
              </a:ext>
            </a:extLst>
          </p:cNvPr>
          <p:cNvGrpSpPr/>
          <p:nvPr/>
        </p:nvGrpSpPr>
        <p:grpSpPr>
          <a:xfrm>
            <a:off x="409637" y="296723"/>
            <a:ext cx="906448" cy="880936"/>
            <a:chOff x="638237" y="449123"/>
            <a:chExt cx="906448" cy="880936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51DDAD6-71F4-4920-9A83-FFFB6E3D24DD}"/>
                </a:ext>
              </a:extLst>
            </p:cNvPr>
            <p:cNvGrpSpPr/>
            <p:nvPr/>
          </p:nvGrpSpPr>
          <p:grpSpPr>
            <a:xfrm>
              <a:off x="638237" y="449123"/>
              <a:ext cx="880936" cy="880936"/>
              <a:chOff x="638237" y="449123"/>
              <a:chExt cx="880936" cy="880936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9CBD2F50-F33E-4F45-9EC5-807CE145384D}"/>
                  </a:ext>
                </a:extLst>
              </p:cNvPr>
              <p:cNvSpPr/>
              <p:nvPr/>
            </p:nvSpPr>
            <p:spPr>
              <a:xfrm>
                <a:off x="638237" y="449123"/>
                <a:ext cx="880936" cy="880936"/>
              </a:xfrm>
              <a:prstGeom prst="ellipse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4F36F539-65DA-4D4F-809B-A9A2972A2DBF}"/>
                  </a:ext>
                </a:extLst>
              </p:cNvPr>
              <p:cNvSpPr/>
              <p:nvPr/>
            </p:nvSpPr>
            <p:spPr>
              <a:xfrm>
                <a:off x="687413" y="489569"/>
                <a:ext cx="792000" cy="79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510EC6F0-862A-4605-8D39-DDD7E1574ED9}"/>
                  </a:ext>
                </a:extLst>
              </p:cNvPr>
              <p:cNvSpPr/>
              <p:nvPr/>
            </p:nvSpPr>
            <p:spPr>
              <a:xfrm>
                <a:off x="726105" y="522906"/>
                <a:ext cx="720000" cy="720000"/>
              </a:xfrm>
              <a:prstGeom prst="ellipse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9EB2F5B-39AB-4E0D-8BCD-2C36F0AA6843}"/>
                </a:ext>
              </a:extLst>
            </p:cNvPr>
            <p:cNvSpPr txBox="1"/>
            <p:nvPr/>
          </p:nvSpPr>
          <p:spPr>
            <a:xfrm>
              <a:off x="663750" y="576222"/>
              <a:ext cx="88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하나 M" panose="02020603020101020101" pitchFamily="18" charset="-127"/>
                  <a:ea typeface="하나 M" panose="02020603020101020101" pitchFamily="18" charset="-127"/>
                </a:rPr>
                <a:t>01</a:t>
              </a:r>
              <a:endParaRPr lang="ko-KR" altLang="en-US" sz="3200" dirty="0">
                <a:solidFill>
                  <a:schemeClr val="bg1"/>
                </a:solidFill>
                <a:latin typeface="하나 M" panose="02020603020101020101" pitchFamily="18" charset="-127"/>
                <a:ea typeface="하나 M" panose="02020603020101020101" pitchFamily="18" charset="-127"/>
              </a:endParaRP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5A3D76D-2ADE-45AD-B878-EF3B153D8639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850105" y="0"/>
            <a:ext cx="0" cy="296723"/>
          </a:xfrm>
          <a:prstGeom prst="line">
            <a:avLst/>
          </a:prstGeom>
          <a:ln w="60325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:a16="http://schemas.microsoft.com/office/drawing/2014/main" id="{F8787872-CF6B-4E23-9B7E-A850759D058C}"/>
              </a:ext>
            </a:extLst>
          </p:cNvPr>
          <p:cNvSpPr txBox="1">
            <a:spLocks/>
          </p:cNvSpPr>
          <p:nvPr/>
        </p:nvSpPr>
        <p:spPr>
          <a:xfrm>
            <a:off x="1392397" y="897867"/>
            <a:ext cx="3624103" cy="321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Introduction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  <a:latin typeface="하나 M" panose="02020603020101020101" pitchFamily="18" charset="-127"/>
              <a:ea typeface="하나 M" panose="02020603020101020101" pitchFamily="18" charset="-127"/>
            </a:endParaRPr>
          </a:p>
        </p:txBody>
      </p:sp>
      <p:pic>
        <p:nvPicPr>
          <p:cNvPr id="67" name="Picture 8" descr="Pin di Cartoon">
            <a:extLst>
              <a:ext uri="{FF2B5EF4-FFF2-40B4-BE49-F238E27FC236}">
                <a16:creationId xmlns:a16="http://schemas.microsoft.com/office/drawing/2014/main" id="{867ED85A-A756-4FAD-A199-F4367DE64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30993" y="3532066"/>
            <a:ext cx="412431" cy="617791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PC Mouse PNG Transparent Images | PNG All">
            <a:extLst>
              <a:ext uri="{FF2B5EF4-FFF2-40B4-BE49-F238E27FC236}">
                <a16:creationId xmlns:a16="http://schemas.microsoft.com/office/drawing/2014/main" id="{A3FBA32C-C110-4B26-90B7-39BA00545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3883">
            <a:off x="8040795" y="5099484"/>
            <a:ext cx="1338461" cy="125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PC Mouse PNG Transparent Images | PNG All">
            <a:extLst>
              <a:ext uri="{FF2B5EF4-FFF2-40B4-BE49-F238E27FC236}">
                <a16:creationId xmlns:a16="http://schemas.microsoft.com/office/drawing/2014/main" id="{7F76A1F3-F640-4E48-A306-6D7CC6334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98403" flipH="1">
            <a:off x="2503774" y="4989879"/>
            <a:ext cx="1338461" cy="125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672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6" descr="Computer desktop PC PNG">
            <a:extLst>
              <a:ext uri="{FF2B5EF4-FFF2-40B4-BE49-F238E27FC236}">
                <a16:creationId xmlns:a16="http://schemas.microsoft.com/office/drawing/2014/main" id="{54F2FF96-6870-4A8A-A0B7-0A77011B4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85" y="2188674"/>
            <a:ext cx="3566619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80E3F0-06DD-4F4F-B990-B8A44AA97844}"/>
              </a:ext>
            </a:extLst>
          </p:cNvPr>
          <p:cNvSpPr/>
          <p:nvPr/>
        </p:nvSpPr>
        <p:spPr>
          <a:xfrm>
            <a:off x="1440649" y="2338042"/>
            <a:ext cx="3317489" cy="1828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EADE7C-23DB-4007-B3D7-3CC80A3FC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697" y="305463"/>
            <a:ext cx="7535812" cy="605104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하나 M" panose="02020603020101020101" pitchFamily="18" charset="-127"/>
                <a:ea typeface="하나 M" panose="02020603020101020101" pitchFamily="18" charset="-127"/>
              </a:rPr>
              <a:t>기존 연구와의 </a:t>
            </a:r>
            <a:r>
              <a:rPr lang="ko-KR" altLang="en-US" sz="3200" dirty="0" err="1">
                <a:latin typeface="하나 M" panose="02020603020101020101" pitchFamily="18" charset="-127"/>
                <a:ea typeface="하나 M" panose="02020603020101020101" pitchFamily="18" charset="-127"/>
              </a:rPr>
              <a:t>차별점</a:t>
            </a:r>
            <a:endParaRPr lang="ko-KR" altLang="en-US" sz="3200" dirty="0">
              <a:latin typeface="하나 M" panose="02020603020101020101" pitchFamily="18" charset="-127"/>
              <a:ea typeface="하나 M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E3B923B-F35E-49B2-A793-A61A2D055716}"/>
              </a:ext>
            </a:extLst>
          </p:cNvPr>
          <p:cNvGrpSpPr/>
          <p:nvPr/>
        </p:nvGrpSpPr>
        <p:grpSpPr>
          <a:xfrm>
            <a:off x="409637" y="296723"/>
            <a:ext cx="906448" cy="880936"/>
            <a:chOff x="638237" y="449123"/>
            <a:chExt cx="906448" cy="88093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267E070-9563-498F-8FD5-FCB92B1F9EF0}"/>
                </a:ext>
              </a:extLst>
            </p:cNvPr>
            <p:cNvGrpSpPr/>
            <p:nvPr/>
          </p:nvGrpSpPr>
          <p:grpSpPr>
            <a:xfrm>
              <a:off x="638237" y="449123"/>
              <a:ext cx="880936" cy="880936"/>
              <a:chOff x="638237" y="449123"/>
              <a:chExt cx="880936" cy="880936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0FAAAA4D-BE31-409A-AC0D-E5DD0E29C9FE}"/>
                  </a:ext>
                </a:extLst>
              </p:cNvPr>
              <p:cNvSpPr/>
              <p:nvPr/>
            </p:nvSpPr>
            <p:spPr>
              <a:xfrm>
                <a:off x="638237" y="449123"/>
                <a:ext cx="880936" cy="880936"/>
              </a:xfrm>
              <a:prstGeom prst="ellipse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18C59F63-AC9E-4805-A30A-01CA3EDA6915}"/>
                  </a:ext>
                </a:extLst>
              </p:cNvPr>
              <p:cNvSpPr/>
              <p:nvPr/>
            </p:nvSpPr>
            <p:spPr>
              <a:xfrm>
                <a:off x="687413" y="489569"/>
                <a:ext cx="792000" cy="79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D7414212-7236-42D3-8D40-1E0210DF0A47}"/>
                  </a:ext>
                </a:extLst>
              </p:cNvPr>
              <p:cNvSpPr/>
              <p:nvPr/>
            </p:nvSpPr>
            <p:spPr>
              <a:xfrm>
                <a:off x="726105" y="522906"/>
                <a:ext cx="720000" cy="720000"/>
              </a:xfrm>
              <a:prstGeom prst="ellipse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A508AA-DC51-4A73-824E-ABCDEA57ACF7}"/>
                </a:ext>
              </a:extLst>
            </p:cNvPr>
            <p:cNvSpPr txBox="1"/>
            <p:nvPr/>
          </p:nvSpPr>
          <p:spPr>
            <a:xfrm>
              <a:off x="663750" y="576222"/>
              <a:ext cx="88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하나 M" panose="02020603020101020101" pitchFamily="18" charset="-127"/>
                  <a:ea typeface="하나 M" panose="02020603020101020101" pitchFamily="18" charset="-127"/>
                </a:rPr>
                <a:t>02</a:t>
              </a:r>
              <a:endParaRPr lang="ko-KR" altLang="en-US" sz="3200" dirty="0">
                <a:solidFill>
                  <a:schemeClr val="bg1"/>
                </a:solidFill>
                <a:latin typeface="하나 M" panose="02020603020101020101" pitchFamily="18" charset="-127"/>
                <a:ea typeface="하나 M" panose="02020603020101020101" pitchFamily="18" charset="-127"/>
              </a:endParaRP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1AD6BBE-233A-492C-ABF3-63096A960DA3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850105" y="0"/>
            <a:ext cx="0" cy="296723"/>
          </a:xfrm>
          <a:prstGeom prst="line">
            <a:avLst/>
          </a:prstGeom>
          <a:ln w="60325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:a16="http://schemas.microsoft.com/office/drawing/2014/main" id="{3A8DE7ED-228C-4D67-BA6E-48B887A35658}"/>
              </a:ext>
            </a:extLst>
          </p:cNvPr>
          <p:cNvSpPr txBox="1">
            <a:spLocks/>
          </p:cNvSpPr>
          <p:nvPr/>
        </p:nvSpPr>
        <p:spPr>
          <a:xfrm>
            <a:off x="1417797" y="885167"/>
            <a:ext cx="10515600" cy="321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Contribution</a:t>
            </a:r>
            <a:endParaRPr lang="ko-KR" altLang="en-US" sz="1800" dirty="0">
              <a:solidFill>
                <a:schemeClr val="bg1">
                  <a:lumMod val="65000"/>
                </a:schemeClr>
              </a:solidFill>
              <a:latin typeface="하나 M" panose="02020603020101020101" pitchFamily="18" charset="-127"/>
              <a:ea typeface="하나 M" panose="02020603020101020101" pitchFamily="18" charset="-127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C248ED75-FB2B-4D89-B50E-6849530AE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05" y="6083308"/>
            <a:ext cx="4891706" cy="476483"/>
          </a:xfrm>
        </p:spPr>
        <p:txBody>
          <a:bodyPr>
            <a:normAutofit fontScale="92500"/>
          </a:bodyPr>
          <a:lstStyle/>
          <a:p>
            <a:pPr marL="0" indent="0" algn="ctr" fontAlgn="base">
              <a:lnSpc>
                <a:spcPct val="100000"/>
              </a:lnSpc>
              <a:buNone/>
            </a:pPr>
            <a:r>
              <a:rPr lang="en-US" altLang="ko-KR" sz="1200" b="1" dirty="0">
                <a:latin typeface="하나 L" panose="02020603020101020101" pitchFamily="18" charset="-127"/>
                <a:ea typeface="하나 L" panose="02020603020101020101" pitchFamily="18" charset="-127"/>
              </a:rPr>
              <a:t>Previous</a:t>
            </a:r>
            <a:r>
              <a:rPr lang="ko-KR" altLang="en-US" sz="1200" b="1" dirty="0">
                <a:latin typeface="하나 L" panose="02020603020101020101" pitchFamily="18" charset="-127"/>
                <a:ea typeface="하나 L" panose="02020603020101020101" pitchFamily="18" charset="-127"/>
              </a:rPr>
              <a:t> </a:t>
            </a:r>
            <a:r>
              <a:rPr lang="en-US" altLang="ko-KR" sz="1200" b="1" dirty="0">
                <a:latin typeface="하나 L" panose="02020603020101020101" pitchFamily="18" charset="-127"/>
                <a:ea typeface="하나 L" panose="02020603020101020101" pitchFamily="18" charset="-127"/>
              </a:rPr>
              <a:t>Studies including State-of-the-art: </a:t>
            </a:r>
            <a:r>
              <a:rPr lang="en-US" altLang="ko-KR" sz="1200" dirty="0" err="1">
                <a:latin typeface="하나 L" panose="02020603020101020101" pitchFamily="18" charset="-127"/>
                <a:ea typeface="하나 L" panose="02020603020101020101" pitchFamily="18" charset="-127"/>
              </a:rPr>
              <a:t>Seungwon</a:t>
            </a:r>
            <a:r>
              <a:rPr lang="en-US" altLang="ko-KR" sz="1200" dirty="0">
                <a:latin typeface="하나 L" panose="02020603020101020101" pitchFamily="18" charset="-127"/>
                <a:ea typeface="하나 L" panose="02020603020101020101" pitchFamily="18" charset="-127"/>
              </a:rPr>
              <a:t> Do et al. 2021. A Simulation Model of Intermittently Controlled Point-and-Click </a:t>
            </a:r>
            <a:r>
              <a:rPr lang="en-US" altLang="ko-KR" sz="1200" dirty="0" err="1">
                <a:latin typeface="하나 L" panose="02020603020101020101" pitchFamily="18" charset="-127"/>
                <a:ea typeface="하나 L" panose="02020603020101020101" pitchFamily="18" charset="-127"/>
              </a:rPr>
              <a:t>Behaviour</a:t>
            </a:r>
            <a:r>
              <a:rPr lang="en-US" altLang="ko-KR" sz="1200" dirty="0">
                <a:latin typeface="하나 L" panose="02020603020101020101" pitchFamily="18" charset="-127"/>
                <a:ea typeface="하나 L" panose="02020603020101020101" pitchFamily="18" charset="-127"/>
              </a:rPr>
              <a:t>, </a:t>
            </a:r>
            <a:r>
              <a:rPr lang="en-US" altLang="ko-KR" sz="1200" i="1" dirty="0">
                <a:latin typeface="하나 L" panose="02020603020101020101" pitchFamily="18" charset="-127"/>
                <a:ea typeface="하나 L" panose="02020603020101020101" pitchFamily="18" charset="-127"/>
              </a:rPr>
              <a:t>CHI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5433AA71-70F7-433A-BFE3-164082CC57B5}"/>
              </a:ext>
            </a:extLst>
          </p:cNvPr>
          <p:cNvSpPr txBox="1">
            <a:spLocks/>
          </p:cNvSpPr>
          <p:nvPr/>
        </p:nvSpPr>
        <p:spPr>
          <a:xfrm>
            <a:off x="388884" y="1484721"/>
            <a:ext cx="6531869" cy="476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r>
              <a:rPr lang="en-US" altLang="ko-KR" sz="2200" b="1" dirty="0">
                <a:latin typeface="하나 L" panose="02020603020101020101" pitchFamily="18" charset="-127"/>
                <a:ea typeface="하나 L" panose="02020603020101020101" pitchFamily="18" charset="-127"/>
              </a:rPr>
              <a:t>(1) </a:t>
            </a:r>
            <a:r>
              <a:rPr lang="ko-KR" altLang="en-US" sz="2200" b="1" dirty="0">
                <a:latin typeface="하나 L" panose="02020603020101020101" pitchFamily="18" charset="-127"/>
                <a:ea typeface="하나 L" panose="02020603020101020101" pitchFamily="18" charset="-127"/>
              </a:rPr>
              <a:t> </a:t>
            </a:r>
            <a:r>
              <a:rPr lang="en-US" altLang="ko-KR" sz="2200" b="1" dirty="0">
                <a:latin typeface="하나 L" panose="02020603020101020101" pitchFamily="18" charset="-127"/>
                <a:ea typeface="하나 L" panose="02020603020101020101" pitchFamily="18" charset="-127"/>
              </a:rPr>
              <a:t>Adversarial</a:t>
            </a:r>
            <a:r>
              <a:rPr lang="ko-KR" altLang="en-US" sz="2200" b="1" dirty="0">
                <a:latin typeface="하나 L" panose="02020603020101020101" pitchFamily="18" charset="-127"/>
                <a:ea typeface="하나 L" panose="02020603020101020101" pitchFamily="18" charset="-127"/>
              </a:rPr>
              <a:t> </a:t>
            </a:r>
            <a:r>
              <a:rPr lang="en-US" altLang="ko-KR" sz="2200" b="1" dirty="0">
                <a:latin typeface="하나 L" panose="02020603020101020101" pitchFamily="18" charset="-127"/>
                <a:ea typeface="하나 L" panose="02020603020101020101" pitchFamily="18" charset="-127"/>
              </a:rPr>
              <a:t>Agent</a:t>
            </a:r>
            <a:r>
              <a:rPr lang="ko-KR" altLang="en-US" sz="2200" b="1" dirty="0">
                <a:latin typeface="하나 L" panose="02020603020101020101" pitchFamily="18" charset="-127"/>
                <a:ea typeface="하나 L" panose="02020603020101020101" pitchFamily="18" charset="-127"/>
              </a:rPr>
              <a:t>가 존재하는 실제 환경을 모델링</a:t>
            </a:r>
            <a:endParaRPr lang="en-US" altLang="ko-KR" sz="2200" b="1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BF355FDB-4B4B-469C-88F0-6E201469F114}"/>
              </a:ext>
            </a:extLst>
          </p:cNvPr>
          <p:cNvSpPr txBox="1">
            <a:spLocks/>
          </p:cNvSpPr>
          <p:nvPr/>
        </p:nvSpPr>
        <p:spPr>
          <a:xfrm>
            <a:off x="2237196" y="5407362"/>
            <a:ext cx="1804452" cy="511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buNone/>
            </a:pPr>
            <a:r>
              <a:rPr lang="en-US" altLang="ko-KR" sz="2200" dirty="0">
                <a:latin typeface="하나 L" panose="02020603020101020101" pitchFamily="18" charset="-127"/>
                <a:ea typeface="하나 L" panose="02020603020101020101" pitchFamily="18" charset="-127"/>
              </a:rPr>
              <a:t>Single Agent  </a:t>
            </a: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1B198E4A-8D06-462B-B30F-3894F905CF6F}"/>
              </a:ext>
            </a:extLst>
          </p:cNvPr>
          <p:cNvSpPr txBox="1">
            <a:spLocks/>
          </p:cNvSpPr>
          <p:nvPr/>
        </p:nvSpPr>
        <p:spPr>
          <a:xfrm>
            <a:off x="7711986" y="5407362"/>
            <a:ext cx="2858042" cy="511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lnSpc>
                <a:spcPct val="100000"/>
              </a:lnSpc>
              <a:buNone/>
            </a:pPr>
            <a:r>
              <a:rPr lang="en-US" altLang="ko-KR" sz="2200" dirty="0">
                <a:latin typeface="하나 L" panose="02020603020101020101" pitchFamily="18" charset="-127"/>
                <a:ea typeface="하나 L" panose="02020603020101020101" pitchFamily="18" charset="-127"/>
              </a:rPr>
              <a:t>Multiple Agent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4ACCA84F-88C5-41DA-8AD8-D2E2B0781F6A}"/>
              </a:ext>
            </a:extLst>
          </p:cNvPr>
          <p:cNvSpPr txBox="1">
            <a:spLocks/>
          </p:cNvSpPr>
          <p:nvPr/>
        </p:nvSpPr>
        <p:spPr>
          <a:xfrm>
            <a:off x="6675597" y="6130131"/>
            <a:ext cx="4891706" cy="4296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latin typeface="하나 L" panose="02020603020101020101" pitchFamily="18" charset="-127"/>
                <a:ea typeface="하나 L" panose="02020603020101020101" pitchFamily="18" charset="-127"/>
              </a:rPr>
              <a:t>(Ours)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A67D754-63B2-49FD-AF8D-BE51F9BC8C5B}"/>
              </a:ext>
            </a:extLst>
          </p:cNvPr>
          <p:cNvSpPr/>
          <p:nvPr/>
        </p:nvSpPr>
        <p:spPr>
          <a:xfrm flipH="1" flipV="1">
            <a:off x="2876318" y="2750761"/>
            <a:ext cx="446152" cy="4461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8" name="Picture 6" descr="Computer desktop PC PNG">
            <a:extLst>
              <a:ext uri="{FF2B5EF4-FFF2-40B4-BE49-F238E27FC236}">
                <a16:creationId xmlns:a16="http://schemas.microsoft.com/office/drawing/2014/main" id="{FE95065B-D526-4A8C-95A3-DFEC68A12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050" y="2188674"/>
            <a:ext cx="3566619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1F5CCD-AF3E-4CD2-A3C9-C1009965C8F2}"/>
              </a:ext>
            </a:extLst>
          </p:cNvPr>
          <p:cNvSpPr/>
          <p:nvPr/>
        </p:nvSpPr>
        <p:spPr>
          <a:xfrm>
            <a:off x="7416614" y="2338042"/>
            <a:ext cx="3317489" cy="1828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0AB8E792-374B-4AFB-8723-3D91D5DE5301}"/>
              </a:ext>
            </a:extLst>
          </p:cNvPr>
          <p:cNvSpPr/>
          <p:nvPr/>
        </p:nvSpPr>
        <p:spPr>
          <a:xfrm flipH="1" flipV="1">
            <a:off x="8852283" y="2750761"/>
            <a:ext cx="446152" cy="4461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9061761A-6CAD-4C18-976C-F2715ACC03E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036" y="3308994"/>
            <a:ext cx="414564" cy="615749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3A6ED112-AA8E-4F2B-B94B-76F28823F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63287" y="3331846"/>
            <a:ext cx="414562" cy="615749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FC2D9553-B9DC-46FF-A7C5-8ACC88A90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48852" y="3219765"/>
            <a:ext cx="489186" cy="72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17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EADE7C-23DB-4007-B3D7-3CC80A3FC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697" y="305463"/>
            <a:ext cx="7535812" cy="605104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하나 M" panose="02020603020101020101" pitchFamily="18" charset="-127"/>
                <a:ea typeface="하나 M" panose="02020603020101020101" pitchFamily="18" charset="-127"/>
              </a:rPr>
              <a:t>기존 연구와의 </a:t>
            </a:r>
            <a:r>
              <a:rPr lang="ko-KR" altLang="en-US" sz="3200" dirty="0" err="1">
                <a:latin typeface="하나 M" panose="02020603020101020101" pitchFamily="18" charset="-127"/>
                <a:ea typeface="하나 M" panose="02020603020101020101" pitchFamily="18" charset="-127"/>
              </a:rPr>
              <a:t>차별점</a:t>
            </a:r>
            <a:endParaRPr lang="ko-KR" altLang="en-US" sz="3200" dirty="0">
              <a:latin typeface="하나 M" panose="02020603020101020101" pitchFamily="18" charset="-127"/>
              <a:ea typeface="하나 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4B9E40-5220-4568-A275-1B9FFF2D5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04" y="1621495"/>
            <a:ext cx="11211895" cy="47648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altLang="ko-KR" sz="2200" b="1" dirty="0">
                <a:effectLst/>
                <a:latin typeface="하나 L" panose="02020603020101020101" pitchFamily="18" charset="-127"/>
                <a:ea typeface="하나 L" panose="02020603020101020101" pitchFamily="18" charset="-127"/>
              </a:rPr>
              <a:t>(2) Human Factor </a:t>
            </a:r>
            <a:r>
              <a:rPr lang="ko-KR" altLang="en-US" sz="2200" b="1" dirty="0">
                <a:effectLst/>
                <a:latin typeface="하나 L" panose="02020603020101020101" pitchFamily="18" charset="-127"/>
                <a:ea typeface="하나 L" panose="02020603020101020101" pitchFamily="18" charset="-127"/>
              </a:rPr>
              <a:t>고려</a:t>
            </a:r>
            <a:endParaRPr lang="en-US" altLang="ko-KR" sz="2200" b="1" dirty="0">
              <a:effectLst/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E3B923B-F35E-49B2-A793-A61A2D055716}"/>
              </a:ext>
            </a:extLst>
          </p:cNvPr>
          <p:cNvGrpSpPr/>
          <p:nvPr/>
        </p:nvGrpSpPr>
        <p:grpSpPr>
          <a:xfrm>
            <a:off x="409637" y="296723"/>
            <a:ext cx="906448" cy="880936"/>
            <a:chOff x="638237" y="449123"/>
            <a:chExt cx="906448" cy="88093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267E070-9563-498F-8FD5-FCB92B1F9EF0}"/>
                </a:ext>
              </a:extLst>
            </p:cNvPr>
            <p:cNvGrpSpPr/>
            <p:nvPr/>
          </p:nvGrpSpPr>
          <p:grpSpPr>
            <a:xfrm>
              <a:off x="638237" y="449123"/>
              <a:ext cx="880936" cy="880936"/>
              <a:chOff x="638237" y="449123"/>
              <a:chExt cx="880936" cy="880936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0FAAAA4D-BE31-409A-AC0D-E5DD0E29C9FE}"/>
                  </a:ext>
                </a:extLst>
              </p:cNvPr>
              <p:cNvSpPr/>
              <p:nvPr/>
            </p:nvSpPr>
            <p:spPr>
              <a:xfrm>
                <a:off x="638237" y="449123"/>
                <a:ext cx="880936" cy="880936"/>
              </a:xfrm>
              <a:prstGeom prst="ellipse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18C59F63-AC9E-4805-A30A-01CA3EDA6915}"/>
                  </a:ext>
                </a:extLst>
              </p:cNvPr>
              <p:cNvSpPr/>
              <p:nvPr/>
            </p:nvSpPr>
            <p:spPr>
              <a:xfrm>
                <a:off x="687413" y="489569"/>
                <a:ext cx="792000" cy="79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D7414212-7236-42D3-8D40-1E0210DF0A47}"/>
                  </a:ext>
                </a:extLst>
              </p:cNvPr>
              <p:cNvSpPr/>
              <p:nvPr/>
            </p:nvSpPr>
            <p:spPr>
              <a:xfrm>
                <a:off x="726105" y="522906"/>
                <a:ext cx="720000" cy="720000"/>
              </a:xfrm>
              <a:prstGeom prst="ellipse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A508AA-DC51-4A73-824E-ABCDEA57ACF7}"/>
                </a:ext>
              </a:extLst>
            </p:cNvPr>
            <p:cNvSpPr txBox="1"/>
            <p:nvPr/>
          </p:nvSpPr>
          <p:spPr>
            <a:xfrm>
              <a:off x="663750" y="576222"/>
              <a:ext cx="88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하나 M" panose="02020603020101020101" pitchFamily="18" charset="-127"/>
                  <a:ea typeface="하나 M" panose="02020603020101020101" pitchFamily="18" charset="-127"/>
                </a:rPr>
                <a:t>02</a:t>
              </a:r>
              <a:endParaRPr lang="ko-KR" altLang="en-US" sz="3200" dirty="0">
                <a:solidFill>
                  <a:schemeClr val="bg1"/>
                </a:solidFill>
                <a:latin typeface="하나 M" panose="02020603020101020101" pitchFamily="18" charset="-127"/>
                <a:ea typeface="하나 M" panose="02020603020101020101" pitchFamily="18" charset="-127"/>
              </a:endParaRP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1AD6BBE-233A-492C-ABF3-63096A960DA3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850105" y="0"/>
            <a:ext cx="0" cy="296723"/>
          </a:xfrm>
          <a:prstGeom prst="line">
            <a:avLst/>
          </a:prstGeom>
          <a:ln w="60325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:a16="http://schemas.microsoft.com/office/drawing/2014/main" id="{3A8DE7ED-228C-4D67-BA6E-48B887A35658}"/>
              </a:ext>
            </a:extLst>
          </p:cNvPr>
          <p:cNvSpPr txBox="1">
            <a:spLocks/>
          </p:cNvSpPr>
          <p:nvPr/>
        </p:nvSpPr>
        <p:spPr>
          <a:xfrm>
            <a:off x="1417797" y="885167"/>
            <a:ext cx="10515600" cy="321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Contribution</a:t>
            </a:r>
            <a:endParaRPr lang="ko-KR" altLang="en-US" sz="1800" dirty="0">
              <a:solidFill>
                <a:schemeClr val="bg1">
                  <a:lumMod val="65000"/>
                </a:schemeClr>
              </a:solidFill>
              <a:latin typeface="하나 M" panose="02020603020101020101" pitchFamily="18" charset="-127"/>
              <a:ea typeface="하나 M" panose="02020603020101020101" pitchFamily="18" charset="-127"/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56C5F8B1-7152-4B4F-B6B1-CB3C4AB62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55" y="2271964"/>
            <a:ext cx="5081345" cy="305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눈 좋아지는 의외의 습관">
            <a:extLst>
              <a:ext uri="{FF2B5EF4-FFF2-40B4-BE49-F238E27FC236}">
                <a16:creationId xmlns:a16="http://schemas.microsoft.com/office/drawing/2014/main" id="{89399FEC-48E2-49A9-8466-ED0671D85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073" y="2271964"/>
            <a:ext cx="4216871" cy="305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970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EADE7C-23DB-4007-B3D7-3CC80A3FC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5180" y="2688777"/>
            <a:ext cx="3159012" cy="82839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하나 M" panose="02020603020101020101" pitchFamily="18" charset="-127"/>
                <a:ea typeface="하나 M" panose="02020603020101020101" pitchFamily="18" charset="-127"/>
              </a:rPr>
              <a:t>연구</a:t>
            </a:r>
            <a:r>
              <a:rPr lang="en-US" altLang="ko-KR" sz="4000" dirty="0">
                <a:latin typeface="하나 M" panose="02020603020101020101" pitchFamily="18" charset="-127"/>
                <a:ea typeface="하나 M" panose="02020603020101020101" pitchFamily="18" charset="-127"/>
              </a:rPr>
              <a:t> </a:t>
            </a:r>
            <a:r>
              <a:rPr lang="ko-KR" altLang="en-US" sz="4000" dirty="0">
                <a:latin typeface="하나 M" panose="02020603020101020101" pitchFamily="18" charset="-127"/>
                <a:ea typeface="하나 M" panose="02020603020101020101" pitchFamily="18" charset="-127"/>
              </a:rPr>
              <a:t>방법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E3B923B-F35E-49B2-A793-A61A2D055716}"/>
              </a:ext>
            </a:extLst>
          </p:cNvPr>
          <p:cNvGrpSpPr/>
          <p:nvPr/>
        </p:nvGrpSpPr>
        <p:grpSpPr>
          <a:xfrm>
            <a:off x="1320386" y="1749810"/>
            <a:ext cx="3463338" cy="3434492"/>
            <a:chOff x="638237" y="449123"/>
            <a:chExt cx="888335" cy="88093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267E070-9563-498F-8FD5-FCB92B1F9EF0}"/>
                </a:ext>
              </a:extLst>
            </p:cNvPr>
            <p:cNvGrpSpPr/>
            <p:nvPr/>
          </p:nvGrpSpPr>
          <p:grpSpPr>
            <a:xfrm>
              <a:off x="638237" y="449123"/>
              <a:ext cx="880936" cy="880936"/>
              <a:chOff x="638237" y="449123"/>
              <a:chExt cx="880936" cy="880936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0FAAAA4D-BE31-409A-AC0D-E5DD0E29C9FE}"/>
                  </a:ext>
                </a:extLst>
              </p:cNvPr>
              <p:cNvSpPr/>
              <p:nvPr/>
            </p:nvSpPr>
            <p:spPr>
              <a:xfrm>
                <a:off x="638237" y="449123"/>
                <a:ext cx="880936" cy="880936"/>
              </a:xfrm>
              <a:prstGeom prst="ellipse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18C59F63-AC9E-4805-A30A-01CA3EDA6915}"/>
                  </a:ext>
                </a:extLst>
              </p:cNvPr>
              <p:cNvSpPr/>
              <p:nvPr/>
            </p:nvSpPr>
            <p:spPr>
              <a:xfrm>
                <a:off x="687413" y="489569"/>
                <a:ext cx="792000" cy="79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D7414212-7236-42D3-8D40-1E0210DF0A47}"/>
                  </a:ext>
                </a:extLst>
              </p:cNvPr>
              <p:cNvSpPr/>
              <p:nvPr/>
            </p:nvSpPr>
            <p:spPr>
              <a:xfrm>
                <a:off x="726105" y="522906"/>
                <a:ext cx="720000" cy="720000"/>
              </a:xfrm>
              <a:prstGeom prst="ellipse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A508AA-DC51-4A73-824E-ABCDEA57ACF7}"/>
                </a:ext>
              </a:extLst>
            </p:cNvPr>
            <p:cNvSpPr txBox="1"/>
            <p:nvPr/>
          </p:nvSpPr>
          <p:spPr>
            <a:xfrm>
              <a:off x="645637" y="689965"/>
              <a:ext cx="880935" cy="281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하나 M" panose="02020603020101020101" pitchFamily="18" charset="-127"/>
                  <a:ea typeface="하나 M" panose="02020603020101020101" pitchFamily="18" charset="-127"/>
                </a:rPr>
                <a:t>03</a:t>
              </a:r>
              <a:endParaRPr lang="ko-KR" altLang="en-US" sz="8800" dirty="0">
                <a:solidFill>
                  <a:schemeClr val="bg1"/>
                </a:solidFill>
                <a:latin typeface="하나 M" panose="02020603020101020101" pitchFamily="18" charset="-127"/>
                <a:ea typeface="하나 M" panose="02020603020101020101" pitchFamily="18" charset="-127"/>
              </a:endParaRP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1AD6BBE-233A-492C-ABF3-63096A960DA3}"/>
              </a:ext>
            </a:extLst>
          </p:cNvPr>
          <p:cNvCxnSpPr>
            <a:cxnSpLocks/>
          </p:cNvCxnSpPr>
          <p:nvPr/>
        </p:nvCxnSpPr>
        <p:spPr>
          <a:xfrm>
            <a:off x="3084398" y="-197354"/>
            <a:ext cx="0" cy="2104850"/>
          </a:xfrm>
          <a:prstGeom prst="line">
            <a:avLst/>
          </a:prstGeom>
          <a:ln w="60325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02CE5D31-D5CD-4BFC-B46C-86EA3667C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4485" y="3760174"/>
            <a:ext cx="4044963" cy="400737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altLang="ko-KR" sz="2200" b="1" dirty="0">
                <a:latin typeface="하나 L" panose="02020603020101020101" pitchFamily="18" charset="-127"/>
                <a:ea typeface="하나 L" panose="02020603020101020101" pitchFamily="18" charset="-127"/>
              </a:rPr>
              <a:t>(1)</a:t>
            </a:r>
            <a:r>
              <a:rPr lang="en-US" altLang="ko-KR" sz="22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2200" b="1" dirty="0">
                <a:latin typeface="하나 L" panose="02020603020101020101" pitchFamily="18" charset="-127"/>
                <a:ea typeface="하나 L" panose="02020603020101020101" pitchFamily="18" charset="-127"/>
              </a:rPr>
              <a:t>적대적 강화학습 환경 구축</a:t>
            </a:r>
            <a:endParaRPr lang="en-US" altLang="ko-KR" sz="2200" b="1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3353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F2AE0AC9-7957-41E7-8911-062DDCCDE278}"/>
              </a:ext>
            </a:extLst>
          </p:cNvPr>
          <p:cNvGrpSpPr/>
          <p:nvPr/>
        </p:nvGrpSpPr>
        <p:grpSpPr>
          <a:xfrm>
            <a:off x="159952" y="1217605"/>
            <a:ext cx="7277876" cy="5236196"/>
            <a:chOff x="103447" y="1191499"/>
            <a:chExt cx="6978829" cy="5021042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46A9635-8A8C-4400-AF01-932F935AD3CD}"/>
                </a:ext>
              </a:extLst>
            </p:cNvPr>
            <p:cNvGrpSpPr/>
            <p:nvPr/>
          </p:nvGrpSpPr>
          <p:grpSpPr>
            <a:xfrm>
              <a:off x="103447" y="1304758"/>
              <a:ext cx="6978829" cy="4907783"/>
              <a:chOff x="1790157" y="502830"/>
              <a:chExt cx="8611697" cy="6031826"/>
            </a:xfrm>
          </p:grpSpPr>
          <p:pic>
            <p:nvPicPr>
              <p:cNvPr id="48" name="그림 47" descr="텍스트, 표지판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32C64670-A9A4-4B4B-8364-257049F6B3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0157" y="502830"/>
                <a:ext cx="8611697" cy="6031826"/>
              </a:xfrm>
              <a:prstGeom prst="rect">
                <a:avLst/>
              </a:prstGeom>
            </p:spPr>
          </p:pic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93012939-2780-46E0-9B7E-45F691A181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83818" y="2779395"/>
                <a:ext cx="210503" cy="353645"/>
              </a:xfrm>
              <a:prstGeom prst="rect">
                <a:avLst/>
              </a:prstGeom>
            </p:spPr>
          </p:pic>
        </p:grp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E1BD9B36-1C18-4A93-A8DA-993B311D2405}"/>
                </a:ext>
              </a:extLst>
            </p:cNvPr>
            <p:cNvCxnSpPr/>
            <p:nvPr/>
          </p:nvCxnSpPr>
          <p:spPr>
            <a:xfrm>
              <a:off x="3047441" y="1461091"/>
              <a:ext cx="11620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8295841-051B-47ED-8B15-4FEE88B11967}"/>
                </a:ext>
              </a:extLst>
            </p:cNvPr>
            <p:cNvSpPr txBox="1"/>
            <p:nvPr/>
          </p:nvSpPr>
          <p:spPr>
            <a:xfrm>
              <a:off x="2890278" y="1191499"/>
              <a:ext cx="1457325" cy="2760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b="1" dirty="0">
                  <a:latin typeface="하나 L" panose="02020603020101020101" pitchFamily="18" charset="-127"/>
                  <a:ea typeface="하나 L" panose="02020603020101020101" pitchFamily="18" charset="-127"/>
                </a:rPr>
                <a:t>Copied Environment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09F475D-01B2-411B-AAFA-803B4CE1BDE8}"/>
                </a:ext>
              </a:extLst>
            </p:cNvPr>
            <p:cNvSpPr/>
            <p:nvPr/>
          </p:nvSpPr>
          <p:spPr>
            <a:xfrm>
              <a:off x="1316085" y="5746774"/>
              <a:ext cx="1216053" cy="374626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하나 L" panose="02020603020101020101" pitchFamily="18" charset="-127"/>
                  <a:ea typeface="하나 L" panose="02020603020101020101" pitchFamily="18" charset="-127"/>
                </a:rPr>
                <a:t>Final Reward 1</a:t>
              </a:r>
              <a:endParaRPr lang="ko-KR" altLang="en-US" sz="1200" dirty="0">
                <a:latin typeface="하나 L" panose="02020603020101020101" pitchFamily="18" charset="-127"/>
                <a:ea typeface="하나 L" panose="02020603020101020101" pitchFamily="18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29506C0-0AEE-4F19-BB93-CB4D4A6C3D75}"/>
                </a:ext>
              </a:extLst>
            </p:cNvPr>
            <p:cNvSpPr/>
            <p:nvPr/>
          </p:nvSpPr>
          <p:spPr>
            <a:xfrm>
              <a:off x="4712996" y="5746774"/>
              <a:ext cx="1216053" cy="374626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하나 L" panose="02020603020101020101" pitchFamily="18" charset="-127"/>
                  <a:ea typeface="하나 L" panose="02020603020101020101" pitchFamily="18" charset="-127"/>
                </a:rPr>
                <a:t>Final </a:t>
              </a:r>
              <a:r>
                <a:rPr lang="en-US" altLang="ko-KR" sz="1200">
                  <a:latin typeface="하나 L" panose="02020603020101020101" pitchFamily="18" charset="-127"/>
                  <a:ea typeface="하나 L" panose="02020603020101020101" pitchFamily="18" charset="-127"/>
                </a:rPr>
                <a:t>Reward 2</a:t>
              </a:r>
              <a:endParaRPr lang="ko-KR" altLang="en-US" sz="1200" dirty="0">
                <a:latin typeface="하나 L" panose="02020603020101020101" pitchFamily="18" charset="-127"/>
                <a:ea typeface="하나 L" panose="02020603020101020101" pitchFamily="18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29FF2BA-8632-4E6B-B1DC-DED7E978E2E1}"/>
              </a:ext>
            </a:extLst>
          </p:cNvPr>
          <p:cNvGrpSpPr/>
          <p:nvPr/>
        </p:nvGrpSpPr>
        <p:grpSpPr>
          <a:xfrm>
            <a:off x="409637" y="296723"/>
            <a:ext cx="906448" cy="880936"/>
            <a:chOff x="638237" y="449123"/>
            <a:chExt cx="906448" cy="880936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6C4D323A-60F7-4185-BC5D-20F6BE374CA8}"/>
                </a:ext>
              </a:extLst>
            </p:cNvPr>
            <p:cNvGrpSpPr/>
            <p:nvPr/>
          </p:nvGrpSpPr>
          <p:grpSpPr>
            <a:xfrm>
              <a:off x="638237" y="449123"/>
              <a:ext cx="880936" cy="880936"/>
              <a:chOff x="638237" y="449123"/>
              <a:chExt cx="880936" cy="880936"/>
            </a:xfrm>
          </p:grpSpPr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6C25F681-79D5-4232-8DE3-0797A2128103}"/>
                  </a:ext>
                </a:extLst>
              </p:cNvPr>
              <p:cNvSpPr/>
              <p:nvPr/>
            </p:nvSpPr>
            <p:spPr>
              <a:xfrm>
                <a:off x="638237" y="449123"/>
                <a:ext cx="880936" cy="880936"/>
              </a:xfrm>
              <a:prstGeom prst="ellipse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43A59BD5-03D3-480D-9EB9-D0F099229C7C}"/>
                  </a:ext>
                </a:extLst>
              </p:cNvPr>
              <p:cNvSpPr/>
              <p:nvPr/>
            </p:nvSpPr>
            <p:spPr>
              <a:xfrm>
                <a:off x="687413" y="489569"/>
                <a:ext cx="792000" cy="79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3DA1DD45-5534-431D-B2D4-BA154CDC642D}"/>
                  </a:ext>
                </a:extLst>
              </p:cNvPr>
              <p:cNvSpPr/>
              <p:nvPr/>
            </p:nvSpPr>
            <p:spPr>
              <a:xfrm>
                <a:off x="726105" y="522906"/>
                <a:ext cx="720000" cy="720000"/>
              </a:xfrm>
              <a:prstGeom prst="ellipse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9FC186F-D4A2-4606-9A4C-4399470DEAD7}"/>
                </a:ext>
              </a:extLst>
            </p:cNvPr>
            <p:cNvSpPr txBox="1"/>
            <p:nvPr/>
          </p:nvSpPr>
          <p:spPr>
            <a:xfrm>
              <a:off x="663750" y="576222"/>
              <a:ext cx="88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하나 M" panose="02020603020101020101" pitchFamily="18" charset="-127"/>
                  <a:ea typeface="하나 M" panose="02020603020101020101" pitchFamily="18" charset="-127"/>
                </a:rPr>
                <a:t>03</a:t>
              </a:r>
              <a:endParaRPr lang="ko-KR" altLang="en-US" sz="3200" dirty="0">
                <a:solidFill>
                  <a:schemeClr val="bg1"/>
                </a:solidFill>
                <a:latin typeface="하나 M" panose="02020603020101020101" pitchFamily="18" charset="-127"/>
                <a:ea typeface="하나 M" panose="02020603020101020101" pitchFamily="18" charset="-127"/>
              </a:endParaRPr>
            </a:p>
          </p:txBody>
        </p:sp>
      </p:grp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41439431-3260-41F6-A1D5-532468C5913A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850105" y="0"/>
            <a:ext cx="0" cy="296723"/>
          </a:xfrm>
          <a:prstGeom prst="line">
            <a:avLst/>
          </a:prstGeom>
          <a:ln w="60325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내용 개체 틀 2">
            <a:extLst>
              <a:ext uri="{FF2B5EF4-FFF2-40B4-BE49-F238E27FC236}">
                <a16:creationId xmlns:a16="http://schemas.microsoft.com/office/drawing/2014/main" id="{8E812571-EC17-4155-89F1-3E55F0D068EC}"/>
              </a:ext>
            </a:extLst>
          </p:cNvPr>
          <p:cNvSpPr txBox="1">
            <a:spLocks/>
          </p:cNvSpPr>
          <p:nvPr/>
        </p:nvSpPr>
        <p:spPr>
          <a:xfrm>
            <a:off x="1365261" y="512227"/>
            <a:ext cx="7536692" cy="4007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(1) </a:t>
            </a:r>
            <a:r>
              <a:rPr lang="ko-KR" altLang="en-US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적대적 강화학습 환경 구축</a:t>
            </a:r>
            <a:endParaRPr lang="en-US" altLang="ko-KR" sz="2400" b="1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6130EEE-6C69-4928-A731-A7DFB260947E}"/>
                  </a:ext>
                </a:extLst>
              </p:cNvPr>
              <p:cNvSpPr txBox="1"/>
              <p:nvPr/>
            </p:nvSpPr>
            <p:spPr>
              <a:xfrm>
                <a:off x="8608165" y="2392869"/>
                <a:ext cx="715068" cy="3367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i="1">
                              <a:latin typeface="Cambria Math" panose="02040503050406030204" pitchFamily="18" charset="0"/>
                            </a:rPr>
                            <m:t>agent</m:t>
                          </m:r>
                        </m:sub>
                      </m:sSub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6130EEE-6C69-4928-A731-A7DFB2609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8165" y="2392869"/>
                <a:ext cx="715068" cy="336759"/>
              </a:xfrm>
              <a:prstGeom prst="rect">
                <a:avLst/>
              </a:prstGeom>
              <a:blipFill>
                <a:blip r:embed="rId4"/>
                <a:stretch>
                  <a:fillRect l="-5128" r="-4274" b="-254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A962DF1-846B-468E-A4EF-4D0D46B34195}"/>
                  </a:ext>
                </a:extLst>
              </p:cNvPr>
              <p:cNvSpPr txBox="1"/>
              <p:nvPr/>
            </p:nvSpPr>
            <p:spPr>
              <a:xfrm>
                <a:off x="9470485" y="2392869"/>
                <a:ext cx="736676" cy="3367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i="1">
                              <a:latin typeface="Cambria Math" panose="02040503050406030204" pitchFamily="18" charset="0"/>
                            </a:rPr>
                            <m:t>agent</m:t>
                          </m:r>
                        </m:sub>
                      </m:sSub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A962DF1-846B-468E-A4EF-4D0D46B34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0485" y="2392869"/>
                <a:ext cx="736676" cy="336759"/>
              </a:xfrm>
              <a:prstGeom prst="rect">
                <a:avLst/>
              </a:prstGeom>
              <a:blipFill>
                <a:blip r:embed="rId5"/>
                <a:stretch>
                  <a:fillRect l="-5833" r="-3333" b="-254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956C116-856B-4356-91D2-124AE05B22A9}"/>
              </a:ext>
            </a:extLst>
          </p:cNvPr>
          <p:cNvCxnSpPr>
            <a:cxnSpLocks/>
          </p:cNvCxnSpPr>
          <p:nvPr/>
        </p:nvCxnSpPr>
        <p:spPr>
          <a:xfrm flipH="1">
            <a:off x="5463730" y="2966864"/>
            <a:ext cx="2678022" cy="0"/>
          </a:xfrm>
          <a:prstGeom prst="straightConnector1">
            <a:avLst/>
          </a:prstGeom>
          <a:ln w="38100">
            <a:solidFill>
              <a:srgbClr val="0D13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5E2C19A-B771-49E5-9CB7-DAFBC2B25142}"/>
              </a:ext>
            </a:extLst>
          </p:cNvPr>
          <p:cNvCxnSpPr>
            <a:cxnSpLocks/>
          </p:cNvCxnSpPr>
          <p:nvPr/>
        </p:nvCxnSpPr>
        <p:spPr>
          <a:xfrm flipV="1">
            <a:off x="8331031" y="3730608"/>
            <a:ext cx="2770392" cy="70357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847409E-3C8F-4BAD-A7B0-B85F47A6F9A9}"/>
              </a:ext>
            </a:extLst>
          </p:cNvPr>
          <p:cNvSpPr/>
          <p:nvPr/>
        </p:nvSpPr>
        <p:spPr>
          <a:xfrm>
            <a:off x="8490068" y="1565431"/>
            <a:ext cx="1805949" cy="55222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E8659FB-5CC8-48E2-AA09-5A78849FC679}"/>
                  </a:ext>
                </a:extLst>
              </p:cNvPr>
              <p:cNvSpPr txBox="1"/>
              <p:nvPr/>
            </p:nvSpPr>
            <p:spPr>
              <a:xfrm>
                <a:off x="8603979" y="1669949"/>
                <a:ext cx="759952" cy="3367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i="1">
                              <a:latin typeface="Cambria Math" panose="02040503050406030204" pitchFamily="18" charset="0"/>
                            </a:rPr>
                            <m:t>target</m:t>
                          </m:r>
                        </m:sub>
                      </m:sSub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E8659FB-5CC8-48E2-AA09-5A78849FC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3979" y="1669949"/>
                <a:ext cx="759952" cy="336759"/>
              </a:xfrm>
              <a:prstGeom prst="rect">
                <a:avLst/>
              </a:prstGeom>
              <a:blipFill>
                <a:blip r:embed="rId6"/>
                <a:stretch>
                  <a:fillRect l="-4800" r="-4000" b="-254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A5A1DD-2E42-4A6E-831D-AD8ED9F20A22}"/>
                  </a:ext>
                </a:extLst>
              </p:cNvPr>
              <p:cNvSpPr txBox="1"/>
              <p:nvPr/>
            </p:nvSpPr>
            <p:spPr>
              <a:xfrm>
                <a:off x="9487024" y="1663878"/>
                <a:ext cx="781561" cy="3367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i="1">
                              <a:latin typeface="Cambria Math" panose="02040503050406030204" pitchFamily="18" charset="0"/>
                            </a:rPr>
                            <m:t>target</m:t>
                          </m:r>
                        </m:sub>
                      </m:sSub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A5A1DD-2E42-4A6E-831D-AD8ED9F20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7024" y="1663878"/>
                <a:ext cx="781561" cy="336759"/>
              </a:xfrm>
              <a:prstGeom prst="rect">
                <a:avLst/>
              </a:prstGeom>
              <a:blipFill>
                <a:blip r:embed="rId7"/>
                <a:stretch>
                  <a:fillRect l="-4688" r="-3906" b="-254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직사각형 39">
            <a:extLst>
              <a:ext uri="{FF2B5EF4-FFF2-40B4-BE49-F238E27FC236}">
                <a16:creationId xmlns:a16="http://schemas.microsoft.com/office/drawing/2014/main" id="{EB40D964-F97E-4F2E-A987-C401F47589A8}"/>
              </a:ext>
            </a:extLst>
          </p:cNvPr>
          <p:cNvSpPr/>
          <p:nvPr/>
        </p:nvSpPr>
        <p:spPr>
          <a:xfrm>
            <a:off x="8490068" y="2294778"/>
            <a:ext cx="1805949" cy="55222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B8ADE95-24C3-415C-A412-3CF00A353B5A}"/>
              </a:ext>
            </a:extLst>
          </p:cNvPr>
          <p:cNvGrpSpPr/>
          <p:nvPr/>
        </p:nvGrpSpPr>
        <p:grpSpPr>
          <a:xfrm>
            <a:off x="8490068" y="3806288"/>
            <a:ext cx="2481476" cy="552221"/>
            <a:chOff x="4573646" y="5148076"/>
            <a:chExt cx="2481476" cy="552221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BDB4F9E-79D1-4D11-9967-18D5E42D00C6}"/>
                </a:ext>
              </a:extLst>
            </p:cNvPr>
            <p:cNvSpPr/>
            <p:nvPr/>
          </p:nvSpPr>
          <p:spPr>
            <a:xfrm>
              <a:off x="4573646" y="5148076"/>
              <a:ext cx="2481476" cy="552221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A1DAC72-DB59-4CEE-A707-7A07CC3E39DF}"/>
                    </a:ext>
                  </a:extLst>
                </p:cNvPr>
                <p:cNvSpPr txBox="1"/>
                <p:nvPr/>
              </p:nvSpPr>
              <p:spPr>
                <a:xfrm>
                  <a:off x="4659394" y="5258308"/>
                  <a:ext cx="1082155" cy="3350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opponent</m:t>
                            </m:r>
                          </m:sub>
                        </m:sSub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11935F7-293F-43F3-B001-24DE689A39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9394" y="5258308"/>
                  <a:ext cx="1082155" cy="335092"/>
                </a:xfrm>
                <a:prstGeom prst="rect">
                  <a:avLst/>
                </a:prstGeom>
                <a:blipFill>
                  <a:blip r:embed="rId8"/>
                  <a:stretch>
                    <a:fillRect l="-3955" r="-2825" b="-2363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5CABE57-62A4-4D23-89FC-41F940F7089D}"/>
                    </a:ext>
                  </a:extLst>
                </p:cNvPr>
                <p:cNvSpPr txBox="1"/>
                <p:nvPr/>
              </p:nvSpPr>
              <p:spPr>
                <a:xfrm>
                  <a:off x="5864642" y="5256641"/>
                  <a:ext cx="1103764" cy="3350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opponent</m:t>
                            </m:r>
                          </m:sub>
                        </m:sSub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E942D71-9C00-4FB9-AC20-90DEC85A3C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4642" y="5256641"/>
                  <a:ext cx="1103764" cy="335092"/>
                </a:xfrm>
                <a:prstGeom prst="rect">
                  <a:avLst/>
                </a:prstGeom>
                <a:blipFill>
                  <a:blip r:embed="rId9"/>
                  <a:stretch>
                    <a:fillRect l="-3867" r="-2210" b="-2363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F2433E-363A-468A-B82C-D914888BCF43}"/>
              </a:ext>
            </a:extLst>
          </p:cNvPr>
          <p:cNvSpPr/>
          <p:nvPr/>
        </p:nvSpPr>
        <p:spPr>
          <a:xfrm>
            <a:off x="8490068" y="3031406"/>
            <a:ext cx="2481476" cy="55222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12</a:t>
            </a:r>
            <a:r>
              <a:rPr lang="ko-KR" altLang="en-US" dirty="0">
                <a:solidFill>
                  <a:schemeClr val="tx1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개의 </a:t>
            </a:r>
            <a:r>
              <a:rPr lang="en-US" altLang="ko-KR" dirty="0">
                <a:solidFill>
                  <a:schemeClr val="tx1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Human Factor</a:t>
            </a:r>
            <a:endParaRPr lang="ko-KR" altLang="en-US" dirty="0">
              <a:solidFill>
                <a:schemeClr val="tx1"/>
              </a:solidFill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26125B67-BC8A-448A-BB09-7FD446421686}"/>
              </a:ext>
            </a:extLst>
          </p:cNvPr>
          <p:cNvSpPr/>
          <p:nvPr/>
        </p:nvSpPr>
        <p:spPr>
          <a:xfrm>
            <a:off x="4967023" y="2862769"/>
            <a:ext cx="526687" cy="290354"/>
          </a:xfrm>
          <a:prstGeom prst="roundRect">
            <a:avLst/>
          </a:prstGeom>
          <a:noFill/>
          <a:ln w="38100">
            <a:solidFill>
              <a:srgbClr val="0D1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왼쪽 중괄호 53">
            <a:extLst>
              <a:ext uri="{FF2B5EF4-FFF2-40B4-BE49-F238E27FC236}">
                <a16:creationId xmlns:a16="http://schemas.microsoft.com/office/drawing/2014/main" id="{810D6C16-C7A2-45BC-84AD-A89F6C3FD523}"/>
              </a:ext>
            </a:extLst>
          </p:cNvPr>
          <p:cNvSpPr/>
          <p:nvPr/>
        </p:nvSpPr>
        <p:spPr>
          <a:xfrm>
            <a:off x="8126313" y="1412384"/>
            <a:ext cx="178268" cy="3108960"/>
          </a:xfrm>
          <a:prstGeom prst="leftBrace">
            <a:avLst/>
          </a:prstGeom>
          <a:ln w="38100">
            <a:solidFill>
              <a:srgbClr val="0D13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C12E03C5-9D0F-445B-810F-3C9F5388AF9F}"/>
              </a:ext>
            </a:extLst>
          </p:cNvPr>
          <p:cNvSpPr txBox="1">
            <a:spLocks/>
          </p:cNvSpPr>
          <p:nvPr/>
        </p:nvSpPr>
        <p:spPr>
          <a:xfrm>
            <a:off x="8074949" y="4783093"/>
            <a:ext cx="3166043" cy="1114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1600" dirty="0">
                <a:latin typeface="하나 L" panose="02020603020101020101" pitchFamily="18" charset="-127"/>
                <a:ea typeface="하나 L" panose="02020603020101020101" pitchFamily="18" charset="-127"/>
              </a:rPr>
              <a:t>들을 고려하여 </a:t>
            </a:r>
            <a:r>
              <a:rPr lang="en-US" altLang="ko-KR" sz="1600" dirty="0">
                <a:latin typeface="하나 L" panose="02020603020101020101" pitchFamily="18" charset="-127"/>
                <a:ea typeface="하나 L" panose="02020603020101020101" pitchFamily="18" charset="-127"/>
              </a:rPr>
              <a:t>DQN</a:t>
            </a:r>
            <a:r>
              <a:rPr lang="ko-KR" altLang="en-US" sz="1600" dirty="0">
                <a:latin typeface="하나 L" panose="02020603020101020101" pitchFamily="18" charset="-127"/>
                <a:ea typeface="하나 L" panose="02020603020101020101" pitchFamily="18" charset="-127"/>
              </a:rPr>
              <a:t>에서 </a:t>
            </a:r>
            <a:r>
              <a:rPr lang="en-US" altLang="ko-KR" sz="1600" dirty="0">
                <a:latin typeface="하나 L" panose="02020603020101020101" pitchFamily="18" charset="-127"/>
                <a:ea typeface="하나 L" panose="02020603020101020101" pitchFamily="18" charset="-127"/>
              </a:rPr>
              <a:t>Reward</a:t>
            </a:r>
            <a:r>
              <a:rPr lang="ko-KR" altLang="en-US" sz="1600" dirty="0">
                <a:latin typeface="하나 L" panose="02020603020101020101" pitchFamily="18" charset="-127"/>
                <a:ea typeface="하나 L" panose="02020603020101020101" pitchFamily="18" charset="-127"/>
              </a:rPr>
              <a:t>를 </a:t>
            </a:r>
            <a:endParaRPr lang="en-US" altLang="ko-KR" sz="1600" dirty="0">
              <a:latin typeface="하나 L" panose="02020603020101020101" pitchFamily="18" charset="-127"/>
              <a:ea typeface="하나 L" panose="02020603020101020101" pitchFamily="18" charset="-127"/>
            </a:endParaRPr>
          </a:p>
          <a:p>
            <a:pPr marL="0" indent="0" algn="ctr" fontAlgn="base">
              <a:lnSpc>
                <a:spcPct val="150000"/>
              </a:lnSpc>
              <a:buNone/>
            </a:pPr>
            <a:r>
              <a:rPr lang="ko-KR" altLang="en-US" sz="1600" dirty="0">
                <a:latin typeface="하나 L" panose="02020603020101020101" pitchFamily="18" charset="-127"/>
                <a:ea typeface="하나 L" panose="02020603020101020101" pitchFamily="18" charset="-127"/>
              </a:rPr>
              <a:t>최대화하는 </a:t>
            </a:r>
            <a:r>
              <a:rPr lang="en-US" altLang="ko-KR" sz="1600" dirty="0">
                <a:latin typeface="하나 L" panose="02020603020101020101" pitchFamily="18" charset="-127"/>
                <a:ea typeface="하나 L" panose="02020603020101020101" pitchFamily="18" charset="-127"/>
              </a:rPr>
              <a:t>action </a:t>
            </a:r>
            <a:r>
              <a:rPr lang="ko-KR" altLang="en-US" sz="1600" dirty="0">
                <a:latin typeface="하나 L" panose="02020603020101020101" pitchFamily="18" charset="-127"/>
                <a:ea typeface="하나 L" panose="02020603020101020101" pitchFamily="18" charset="-127"/>
              </a:rPr>
              <a:t>선택</a:t>
            </a:r>
            <a:endParaRPr lang="en-US" altLang="ko-KR" sz="1600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6621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E4D7710-D7D2-411F-9A3B-01626428C536}"/>
              </a:ext>
            </a:extLst>
          </p:cNvPr>
          <p:cNvSpPr/>
          <p:nvPr/>
        </p:nvSpPr>
        <p:spPr>
          <a:xfrm>
            <a:off x="1743075" y="1110993"/>
            <a:ext cx="3771900" cy="5844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46A9635-8A8C-4400-AF01-932F935AD3CD}"/>
              </a:ext>
            </a:extLst>
          </p:cNvPr>
          <p:cNvGrpSpPr/>
          <p:nvPr/>
        </p:nvGrpSpPr>
        <p:grpSpPr>
          <a:xfrm>
            <a:off x="103447" y="1304758"/>
            <a:ext cx="6978829" cy="4907783"/>
            <a:chOff x="1790157" y="502831"/>
            <a:chExt cx="8611697" cy="6031826"/>
          </a:xfrm>
        </p:grpSpPr>
        <p:pic>
          <p:nvPicPr>
            <p:cNvPr id="48" name="그림 47" descr="텍스트, 표지판, 스크린샷이(가) 표시된 사진&#10;&#10;자동 생성된 설명">
              <a:extLst>
                <a:ext uri="{FF2B5EF4-FFF2-40B4-BE49-F238E27FC236}">
                  <a16:creationId xmlns:a16="http://schemas.microsoft.com/office/drawing/2014/main" id="{32C64670-A9A4-4B4B-8364-257049F6B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0157" y="502831"/>
              <a:ext cx="8611697" cy="6031826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93012939-2780-46E0-9B7E-45F691A18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3818" y="2779395"/>
              <a:ext cx="210503" cy="353645"/>
            </a:xfrm>
            <a:prstGeom prst="rect">
              <a:avLst/>
            </a:prstGeom>
          </p:spPr>
        </p:pic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E1BD9B36-1C18-4A93-A8DA-993B311D2405}"/>
              </a:ext>
            </a:extLst>
          </p:cNvPr>
          <p:cNvCxnSpPr/>
          <p:nvPr/>
        </p:nvCxnSpPr>
        <p:spPr>
          <a:xfrm>
            <a:off x="3047441" y="1461091"/>
            <a:ext cx="11620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8295841-051B-47ED-8B15-4FEE88B11967}"/>
              </a:ext>
            </a:extLst>
          </p:cNvPr>
          <p:cNvSpPr txBox="1"/>
          <p:nvPr/>
        </p:nvSpPr>
        <p:spPr>
          <a:xfrm>
            <a:off x="2890278" y="1191499"/>
            <a:ext cx="1457325" cy="2760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b="1" dirty="0">
                <a:latin typeface="하나 L" panose="02020603020101020101" pitchFamily="18" charset="-127"/>
                <a:ea typeface="하나 L" panose="02020603020101020101" pitchFamily="18" charset="-127"/>
              </a:rPr>
              <a:t>Copied Environment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6ACEE52-08B8-4E20-8E05-446AF6B251AF}"/>
              </a:ext>
            </a:extLst>
          </p:cNvPr>
          <p:cNvSpPr txBox="1"/>
          <p:nvPr/>
        </p:nvSpPr>
        <p:spPr>
          <a:xfrm>
            <a:off x="6943213" y="1110993"/>
            <a:ext cx="3020948" cy="49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000" b="1" dirty="0">
                <a:latin typeface="하나 L" panose="02020603020101020101" pitchFamily="18" charset="-127"/>
                <a:ea typeface="하나 L" panose="02020603020101020101" pitchFamily="18" charset="-127"/>
              </a:rPr>
              <a:t>① Environment </a:t>
            </a:r>
            <a:endParaRPr lang="ko-KR" altLang="en-US" sz="2000" b="1" dirty="0"/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1D070C84-5DA1-4A46-A621-627E4DA323A7}"/>
              </a:ext>
            </a:extLst>
          </p:cNvPr>
          <p:cNvSpPr txBox="1">
            <a:spLocks/>
          </p:cNvSpPr>
          <p:nvPr/>
        </p:nvSpPr>
        <p:spPr>
          <a:xfrm>
            <a:off x="7082276" y="4388218"/>
            <a:ext cx="4696013" cy="22306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하나 L" panose="02020603020101020101" pitchFamily="18" charset="-127"/>
                <a:ea typeface="하나 L" panose="02020603020101020101" pitchFamily="18" charset="-127"/>
              </a:rPr>
              <a:t>두 </a:t>
            </a:r>
            <a:r>
              <a:rPr lang="en-US" altLang="ko-KR" sz="1600" dirty="0">
                <a:latin typeface="하나 L" panose="02020603020101020101" pitchFamily="18" charset="-127"/>
                <a:ea typeface="하나 L" panose="02020603020101020101" pitchFamily="18" charset="-127"/>
              </a:rPr>
              <a:t>agent</a:t>
            </a:r>
            <a:r>
              <a:rPr lang="ko-KR" altLang="en-US" sz="1600" dirty="0">
                <a:latin typeface="하나 L" panose="02020603020101020101" pitchFamily="18" charset="-127"/>
                <a:ea typeface="하나 L" panose="02020603020101020101" pitchFamily="18" charset="-127"/>
              </a:rPr>
              <a:t>는 서로 같은 </a:t>
            </a:r>
            <a:r>
              <a:rPr lang="en-US" altLang="ko-KR" sz="1600" dirty="0">
                <a:latin typeface="하나 L" panose="02020603020101020101" pitchFamily="18" charset="-127"/>
                <a:ea typeface="하나 L" panose="02020603020101020101" pitchFamily="18" charset="-127"/>
              </a:rPr>
              <a:t>target</a:t>
            </a:r>
            <a:r>
              <a:rPr lang="ko-KR" altLang="en-US" sz="1600" dirty="0">
                <a:latin typeface="하나 L" panose="02020603020101020101" pitchFamily="18" charset="-127"/>
                <a:ea typeface="하나 L" panose="02020603020101020101" pitchFamily="18" charset="-127"/>
              </a:rPr>
              <a:t>을 생성하는 서로 다른 </a:t>
            </a:r>
            <a:r>
              <a:rPr lang="en-US" altLang="ko-KR" sz="1600" dirty="0">
                <a:latin typeface="하나 L" panose="02020603020101020101" pitchFamily="18" charset="-127"/>
                <a:ea typeface="하나 L" panose="02020603020101020101" pitchFamily="18" charset="-127"/>
              </a:rPr>
              <a:t>environment</a:t>
            </a:r>
            <a:r>
              <a:rPr lang="ko-KR" altLang="en-US" sz="1600" dirty="0">
                <a:latin typeface="하나 L" panose="02020603020101020101" pitchFamily="18" charset="-127"/>
                <a:ea typeface="하나 L" panose="02020603020101020101" pitchFamily="18" charset="-127"/>
              </a:rPr>
              <a:t>에서 학습</a:t>
            </a:r>
            <a:endParaRPr lang="en-US" altLang="ko-KR" sz="1600" dirty="0">
              <a:latin typeface="하나 L" panose="02020603020101020101" pitchFamily="18" charset="-127"/>
              <a:ea typeface="하나 L" panose="02020603020101020101" pitchFamily="18" charset="-127"/>
            </a:endParaRPr>
          </a:p>
          <a:p>
            <a:pPr fontAlgn="base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하나 L" panose="02020603020101020101" pitchFamily="18" charset="-127"/>
                <a:ea typeface="하나 L" panose="02020603020101020101" pitchFamily="18" charset="-127"/>
              </a:rPr>
              <a:t>각 </a:t>
            </a:r>
            <a:r>
              <a:rPr lang="en-US" altLang="ko-KR" sz="1600" dirty="0">
                <a:latin typeface="하나 L" panose="02020603020101020101" pitchFamily="18" charset="-127"/>
                <a:ea typeface="하나 L" panose="02020603020101020101" pitchFamily="18" charset="-127"/>
              </a:rPr>
              <a:t>agent</a:t>
            </a:r>
            <a:r>
              <a:rPr lang="ko-KR" altLang="en-US" sz="1600" dirty="0">
                <a:latin typeface="하나 L" panose="02020603020101020101" pitchFamily="18" charset="-127"/>
                <a:ea typeface="하나 L" panose="02020603020101020101" pitchFamily="18" charset="-127"/>
              </a:rPr>
              <a:t>가 </a:t>
            </a:r>
            <a:r>
              <a:rPr lang="en-US" altLang="ko-KR" sz="1600" dirty="0">
                <a:latin typeface="하나 L" panose="02020603020101020101" pitchFamily="18" charset="-127"/>
                <a:ea typeface="하나 L" panose="02020603020101020101" pitchFamily="18" charset="-127"/>
              </a:rPr>
              <a:t>target</a:t>
            </a:r>
            <a:r>
              <a:rPr lang="ko-KR" altLang="en-US" sz="1600" dirty="0">
                <a:latin typeface="하나 L" panose="02020603020101020101" pitchFamily="18" charset="-127"/>
                <a:ea typeface="하나 L" panose="02020603020101020101" pitchFamily="18" charset="-127"/>
              </a:rPr>
              <a:t>을 취득</a:t>
            </a:r>
            <a:r>
              <a:rPr lang="en-US" altLang="ko-KR" sz="1600" dirty="0">
                <a:latin typeface="하나 L" panose="02020603020101020101" pitchFamily="18" charset="-127"/>
                <a:ea typeface="하나 L" panose="02020603020101020101" pitchFamily="18" charset="-127"/>
              </a:rPr>
              <a:t>(</a:t>
            </a:r>
            <a:r>
              <a:rPr lang="ko-KR" altLang="en-US" sz="1600" dirty="0">
                <a:latin typeface="하나 L" panose="02020603020101020101" pitchFamily="18" charset="-127"/>
                <a:ea typeface="하나 L" panose="02020603020101020101" pitchFamily="18" charset="-127"/>
              </a:rPr>
              <a:t>클릭</a:t>
            </a:r>
            <a:r>
              <a:rPr lang="en-US" altLang="ko-KR" sz="1600" dirty="0">
                <a:latin typeface="하나 L" panose="02020603020101020101" pitchFamily="18" charset="-127"/>
                <a:ea typeface="하나 L" panose="02020603020101020101" pitchFamily="18" charset="-127"/>
              </a:rPr>
              <a:t>)</a:t>
            </a:r>
            <a:r>
              <a:rPr lang="ko-KR" altLang="en-US" sz="1600" dirty="0">
                <a:latin typeface="하나 L" panose="02020603020101020101" pitchFamily="18" charset="-127"/>
                <a:ea typeface="하나 L" panose="02020603020101020101" pitchFamily="18" charset="-127"/>
              </a:rPr>
              <a:t>하는데 걸리는 시간</a:t>
            </a:r>
            <a:r>
              <a:rPr lang="en-US" altLang="ko-KR" sz="1600" dirty="0">
                <a:latin typeface="하나 L" panose="02020603020101020101" pitchFamily="18" charset="-127"/>
                <a:ea typeface="하나 L" panose="02020603020101020101" pitchFamily="18" charset="-127"/>
              </a:rPr>
              <a:t>,  </a:t>
            </a:r>
            <a:r>
              <a:rPr lang="ko-KR" altLang="en-US" sz="1600" dirty="0">
                <a:latin typeface="하나 L" panose="02020603020101020101" pitchFamily="18" charset="-127"/>
                <a:ea typeface="하나 L" panose="02020603020101020101" pitchFamily="18" charset="-127"/>
              </a:rPr>
              <a:t>클릭 성공여부 등을 측정</a:t>
            </a:r>
            <a:endParaRPr lang="en-US" altLang="ko-KR" sz="1600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273543D-DE71-4E34-9B5D-9D4FF4CB94EA}"/>
              </a:ext>
            </a:extLst>
          </p:cNvPr>
          <p:cNvGrpSpPr/>
          <p:nvPr/>
        </p:nvGrpSpPr>
        <p:grpSpPr>
          <a:xfrm>
            <a:off x="7173201" y="2029145"/>
            <a:ext cx="1972676" cy="1622612"/>
            <a:chOff x="7111977" y="2260929"/>
            <a:chExt cx="1972676" cy="162261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D049AD5-FEA2-4425-9D6C-F38BF4310935}"/>
                </a:ext>
              </a:extLst>
            </p:cNvPr>
            <p:cNvGrpSpPr/>
            <p:nvPr/>
          </p:nvGrpSpPr>
          <p:grpSpPr>
            <a:xfrm>
              <a:off x="7111977" y="2260929"/>
              <a:ext cx="1972676" cy="1622612"/>
              <a:chOff x="7780995" y="1962150"/>
              <a:chExt cx="3566619" cy="2933700"/>
            </a:xfrm>
          </p:grpSpPr>
          <p:pic>
            <p:nvPicPr>
              <p:cNvPr id="55" name="Picture 6" descr="Computer desktop PC PNG">
                <a:extLst>
                  <a:ext uri="{FF2B5EF4-FFF2-40B4-BE49-F238E27FC236}">
                    <a16:creationId xmlns:a16="http://schemas.microsoft.com/office/drawing/2014/main" id="{6F694183-4C05-490F-B024-31D1301EEC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80995" y="1962150"/>
                <a:ext cx="3566619" cy="2933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5B1EA304-FF97-4384-9091-AA4F065C99D7}"/>
                  </a:ext>
                </a:extLst>
              </p:cNvPr>
              <p:cNvSpPr/>
              <p:nvPr/>
            </p:nvSpPr>
            <p:spPr>
              <a:xfrm>
                <a:off x="7905559" y="2111518"/>
                <a:ext cx="3317489" cy="18288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04752B46-F3B0-4FEF-BF96-7AC7D562CBE5}"/>
                  </a:ext>
                </a:extLst>
              </p:cNvPr>
              <p:cNvSpPr/>
              <p:nvPr/>
            </p:nvSpPr>
            <p:spPr>
              <a:xfrm flipH="1" flipV="1">
                <a:off x="9341228" y="2524237"/>
                <a:ext cx="446152" cy="44615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171A18C0-7D21-4DC2-B0E8-2293F370B8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8340389" y="2917196"/>
                <a:ext cx="588108" cy="873518"/>
              </a:xfrm>
              <a:prstGeom prst="rect">
                <a:avLst/>
              </a:prstGeom>
            </p:spPr>
          </p:pic>
        </p:grp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1576E92-93D5-4390-A7BC-F4FBEF40FEC7}"/>
                </a:ext>
              </a:extLst>
            </p:cNvPr>
            <p:cNvCxnSpPr>
              <a:cxnSpLocks/>
            </p:cNvCxnSpPr>
            <p:nvPr/>
          </p:nvCxnSpPr>
          <p:spPr>
            <a:xfrm>
              <a:off x="8160159" y="2630179"/>
              <a:ext cx="161516" cy="11421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CDFEDCB6-0532-4AF8-96F7-47468DC08C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40917" y="2533650"/>
              <a:ext cx="72071" cy="105414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03A9EC79-E28D-4902-8F08-3C60585EFF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0918" y="2535558"/>
              <a:ext cx="149653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7BCB876D-EC57-4A20-8317-C067EF7D8D9A}"/>
                </a:ext>
              </a:extLst>
            </p:cNvPr>
            <p:cNvCxnSpPr>
              <a:cxnSpLocks/>
            </p:cNvCxnSpPr>
            <p:nvPr/>
          </p:nvCxnSpPr>
          <p:spPr>
            <a:xfrm>
              <a:off x="8317553" y="2426255"/>
              <a:ext cx="71644" cy="116142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4BAC5B02-B201-4E82-9967-2B4A39F1B79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12988" y="2427541"/>
              <a:ext cx="262678" cy="401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DF53C93-1847-4D30-918E-0C9AC1C7AE9E}"/>
              </a:ext>
            </a:extLst>
          </p:cNvPr>
          <p:cNvGrpSpPr/>
          <p:nvPr/>
        </p:nvGrpSpPr>
        <p:grpSpPr>
          <a:xfrm>
            <a:off x="9583910" y="2040082"/>
            <a:ext cx="1972676" cy="1622612"/>
            <a:chOff x="7111977" y="2260929"/>
            <a:chExt cx="1972676" cy="1622612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E0BD7F57-4C3E-4AA1-BD6C-788265CFBC7B}"/>
                </a:ext>
              </a:extLst>
            </p:cNvPr>
            <p:cNvGrpSpPr/>
            <p:nvPr/>
          </p:nvGrpSpPr>
          <p:grpSpPr>
            <a:xfrm>
              <a:off x="7111977" y="2260929"/>
              <a:ext cx="1972676" cy="1622612"/>
              <a:chOff x="7780995" y="1962150"/>
              <a:chExt cx="3566619" cy="2933700"/>
            </a:xfrm>
          </p:grpSpPr>
          <p:pic>
            <p:nvPicPr>
              <p:cNvPr id="76" name="Picture 6" descr="Computer desktop PC PNG">
                <a:extLst>
                  <a:ext uri="{FF2B5EF4-FFF2-40B4-BE49-F238E27FC236}">
                    <a16:creationId xmlns:a16="http://schemas.microsoft.com/office/drawing/2014/main" id="{3CFB3328-946A-479B-AB64-57D34F267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80995" y="1962150"/>
                <a:ext cx="3566619" cy="2933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756AAA05-1EBC-428A-AE8A-1194B5B886AD}"/>
                  </a:ext>
                </a:extLst>
              </p:cNvPr>
              <p:cNvSpPr/>
              <p:nvPr/>
            </p:nvSpPr>
            <p:spPr>
              <a:xfrm>
                <a:off x="7905559" y="2111518"/>
                <a:ext cx="3317489" cy="18288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BCDFD473-12DE-48FA-98AC-71471587C1BF}"/>
                  </a:ext>
                </a:extLst>
              </p:cNvPr>
              <p:cNvSpPr/>
              <p:nvPr/>
            </p:nvSpPr>
            <p:spPr>
              <a:xfrm flipH="1" flipV="1">
                <a:off x="9341228" y="2524237"/>
                <a:ext cx="446152" cy="44615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3C0B8670-2190-471A-86C9-44B0010DD3E7}"/>
                </a:ext>
              </a:extLst>
            </p:cNvPr>
            <p:cNvCxnSpPr>
              <a:cxnSpLocks/>
            </p:cNvCxnSpPr>
            <p:nvPr/>
          </p:nvCxnSpPr>
          <p:spPr>
            <a:xfrm>
              <a:off x="8160159" y="2630179"/>
              <a:ext cx="161516" cy="11421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57D1423F-7C48-401F-BA1D-2EF6CC2EE3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40917" y="2533650"/>
              <a:ext cx="72071" cy="105414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D7E6A79C-4F8F-4153-888A-3D33A87146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0918" y="2535558"/>
              <a:ext cx="149653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06DD603A-BC3C-4A2B-9AD2-9A850B73C56B}"/>
                </a:ext>
              </a:extLst>
            </p:cNvPr>
            <p:cNvCxnSpPr>
              <a:cxnSpLocks/>
            </p:cNvCxnSpPr>
            <p:nvPr/>
          </p:nvCxnSpPr>
          <p:spPr>
            <a:xfrm>
              <a:off x="8317553" y="2426255"/>
              <a:ext cx="71644" cy="116142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DFD8D94D-4777-493D-B414-0FE8BF66C4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12988" y="2427541"/>
              <a:ext cx="262678" cy="401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E5EF8723-DA53-4124-8321-D6CBE5939CFE}"/>
              </a:ext>
            </a:extLst>
          </p:cNvPr>
          <p:cNvSpPr txBox="1"/>
          <p:nvPr/>
        </p:nvSpPr>
        <p:spPr>
          <a:xfrm>
            <a:off x="7269100" y="3738087"/>
            <a:ext cx="1807881" cy="377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하나 L" panose="02020603020101020101" pitchFamily="18" charset="-127"/>
                <a:ea typeface="하나 L" panose="02020603020101020101" pitchFamily="18" charset="-127"/>
              </a:rPr>
              <a:t>Environment 1</a:t>
            </a:r>
            <a:endParaRPr lang="ko-KR" altLang="en-US" sz="14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48EE4AC-4B9A-4A18-BFEB-01FA78F0B24B}"/>
              </a:ext>
            </a:extLst>
          </p:cNvPr>
          <p:cNvSpPr txBox="1"/>
          <p:nvPr/>
        </p:nvSpPr>
        <p:spPr>
          <a:xfrm>
            <a:off x="9679809" y="3721057"/>
            <a:ext cx="1807881" cy="377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하나 L" panose="02020603020101020101" pitchFamily="18" charset="-127"/>
                <a:ea typeface="하나 L" panose="02020603020101020101" pitchFamily="18" charset="-127"/>
              </a:rPr>
              <a:t>Environment 2</a:t>
            </a:r>
            <a:endParaRPr lang="ko-KR" altLang="en-US" sz="1400" dirty="0"/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7EDD3902-1BA5-4B1D-BC9C-FAFADA0BE1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4095" y="2537951"/>
            <a:ext cx="334729" cy="483138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009F475D-01B2-411B-AAFA-803B4CE1BDE8}"/>
              </a:ext>
            </a:extLst>
          </p:cNvPr>
          <p:cNvSpPr/>
          <p:nvPr/>
        </p:nvSpPr>
        <p:spPr>
          <a:xfrm>
            <a:off x="1316085" y="5746774"/>
            <a:ext cx="1216053" cy="37462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하나 L" panose="02020603020101020101" pitchFamily="18" charset="-127"/>
                <a:ea typeface="하나 L" panose="02020603020101020101" pitchFamily="18" charset="-127"/>
              </a:rPr>
              <a:t>Final Reward 1</a:t>
            </a:r>
            <a:endParaRPr lang="ko-KR" altLang="en-US" sz="1200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29506C0-0AEE-4F19-BB93-CB4D4A6C3D75}"/>
              </a:ext>
            </a:extLst>
          </p:cNvPr>
          <p:cNvSpPr/>
          <p:nvPr/>
        </p:nvSpPr>
        <p:spPr>
          <a:xfrm>
            <a:off x="4712996" y="5746774"/>
            <a:ext cx="1216053" cy="37462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하나 L" panose="02020603020101020101" pitchFamily="18" charset="-127"/>
                <a:ea typeface="하나 L" panose="02020603020101020101" pitchFamily="18" charset="-127"/>
              </a:rPr>
              <a:t>Final </a:t>
            </a:r>
            <a:r>
              <a:rPr lang="en-US" altLang="ko-KR" sz="1200">
                <a:latin typeface="하나 L" panose="02020603020101020101" pitchFamily="18" charset="-127"/>
                <a:ea typeface="하나 L" panose="02020603020101020101" pitchFamily="18" charset="-127"/>
              </a:rPr>
              <a:t>Reward 2</a:t>
            </a:r>
            <a:endParaRPr lang="ko-KR" altLang="en-US" sz="1200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B4B153CC-6759-4C91-9274-0C74077E1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5261" y="512227"/>
            <a:ext cx="7536692" cy="400737"/>
          </a:xfrm>
        </p:spPr>
        <p:txBody>
          <a:bodyPr>
            <a:normAutofit lnSpcReduction="10000"/>
          </a:bodyPr>
          <a:lstStyle/>
          <a:p>
            <a:pPr marL="0" indent="0" fontAlgn="base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(1) </a:t>
            </a:r>
            <a:r>
              <a:rPr lang="ko-KR" altLang="en-US" sz="2400" b="1" dirty="0">
                <a:latin typeface="하나 L" panose="02020603020101020101" pitchFamily="18" charset="-127"/>
                <a:ea typeface="하나 L" panose="02020603020101020101" pitchFamily="18" charset="-127"/>
              </a:rPr>
              <a:t>적대적 강화학습 환경 구축</a:t>
            </a:r>
            <a:endParaRPr lang="en-US" altLang="ko-KR" sz="2400" b="1" dirty="0"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A5ED1E6-683B-46E0-8A17-B3E728E412AC}"/>
              </a:ext>
            </a:extLst>
          </p:cNvPr>
          <p:cNvGrpSpPr/>
          <p:nvPr/>
        </p:nvGrpSpPr>
        <p:grpSpPr>
          <a:xfrm>
            <a:off x="409637" y="296723"/>
            <a:ext cx="906448" cy="880936"/>
            <a:chOff x="638237" y="449123"/>
            <a:chExt cx="906448" cy="880936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604B1290-AF02-4411-BEA9-7B4D36461808}"/>
                </a:ext>
              </a:extLst>
            </p:cNvPr>
            <p:cNvGrpSpPr/>
            <p:nvPr/>
          </p:nvGrpSpPr>
          <p:grpSpPr>
            <a:xfrm>
              <a:off x="638237" y="449123"/>
              <a:ext cx="880936" cy="880936"/>
              <a:chOff x="638237" y="449123"/>
              <a:chExt cx="880936" cy="880936"/>
            </a:xfrm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F3496E9A-8106-477D-B91F-431A1C2A2A16}"/>
                  </a:ext>
                </a:extLst>
              </p:cNvPr>
              <p:cNvSpPr/>
              <p:nvPr/>
            </p:nvSpPr>
            <p:spPr>
              <a:xfrm>
                <a:off x="638237" y="449123"/>
                <a:ext cx="880936" cy="880936"/>
              </a:xfrm>
              <a:prstGeom prst="ellipse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C60C0FC6-B529-45B2-B3D3-AF7C41FD0B6C}"/>
                  </a:ext>
                </a:extLst>
              </p:cNvPr>
              <p:cNvSpPr/>
              <p:nvPr/>
            </p:nvSpPr>
            <p:spPr>
              <a:xfrm>
                <a:off x="687413" y="489569"/>
                <a:ext cx="792000" cy="79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3E3E3E1A-C69E-4AA1-8622-4FBAB6089CB0}"/>
                  </a:ext>
                </a:extLst>
              </p:cNvPr>
              <p:cNvSpPr/>
              <p:nvPr/>
            </p:nvSpPr>
            <p:spPr>
              <a:xfrm>
                <a:off x="726105" y="522906"/>
                <a:ext cx="720000" cy="720000"/>
              </a:xfrm>
              <a:prstGeom prst="ellipse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835E21A-83D7-4380-BEF0-399F837C7621}"/>
                </a:ext>
              </a:extLst>
            </p:cNvPr>
            <p:cNvSpPr txBox="1"/>
            <p:nvPr/>
          </p:nvSpPr>
          <p:spPr>
            <a:xfrm>
              <a:off x="663750" y="576222"/>
              <a:ext cx="880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하나 M" panose="02020603020101020101" pitchFamily="18" charset="-127"/>
                  <a:ea typeface="하나 M" panose="02020603020101020101" pitchFamily="18" charset="-127"/>
                </a:rPr>
                <a:t>03</a:t>
              </a:r>
              <a:endParaRPr lang="ko-KR" altLang="en-US" sz="3200" dirty="0">
                <a:solidFill>
                  <a:schemeClr val="bg1"/>
                </a:solidFill>
                <a:latin typeface="하나 M" panose="02020603020101020101" pitchFamily="18" charset="-127"/>
                <a:ea typeface="하나 M" panose="02020603020101020101" pitchFamily="18" charset="-127"/>
              </a:endParaRPr>
            </a:p>
          </p:txBody>
        </p:sp>
      </p:grp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EB92C82B-908C-4E41-9B2C-80D35CB13F2E}"/>
              </a:ext>
            </a:extLst>
          </p:cNvPr>
          <p:cNvCxnSpPr>
            <a:cxnSpLocks/>
            <a:stCxn id="60" idx="0"/>
          </p:cNvCxnSpPr>
          <p:nvPr/>
        </p:nvCxnSpPr>
        <p:spPr>
          <a:xfrm flipV="1">
            <a:off x="850105" y="0"/>
            <a:ext cx="0" cy="296723"/>
          </a:xfrm>
          <a:prstGeom prst="line">
            <a:avLst/>
          </a:prstGeom>
          <a:ln w="60325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441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2521</TotalTime>
  <Words>1502</Words>
  <Application>Microsoft Office PowerPoint</Application>
  <PresentationFormat>와이드스크린</PresentationFormat>
  <Paragraphs>327</Paragraphs>
  <Slides>32</Slides>
  <Notes>7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하나 L</vt:lpstr>
      <vt:lpstr>Cambria Math</vt:lpstr>
      <vt:lpstr>08서울남산체 EB</vt:lpstr>
      <vt:lpstr>Arial</vt:lpstr>
      <vt:lpstr>하나 M</vt:lpstr>
      <vt:lpstr>맑은 고딕</vt:lpstr>
      <vt:lpstr>Office 테마</vt:lpstr>
      <vt:lpstr>Simulating Point-and-Click Behavior in  Implicit Adversarial Environment</vt:lpstr>
      <vt:lpstr>목차</vt:lpstr>
      <vt:lpstr>연구 소개</vt:lpstr>
      <vt:lpstr>연구 소개</vt:lpstr>
      <vt:lpstr>기존 연구와의 차별점</vt:lpstr>
      <vt:lpstr>기존 연구와의 차별점</vt:lpstr>
      <vt:lpstr>연구 방법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연구 결과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연구 결과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결론</vt:lpstr>
      <vt:lpstr>결론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Simulation Model of Intermittently Controlled Point-and-Click Behaviour in Extended Environments</dc:title>
  <dc:creator>PARK JINHYUNG</dc:creator>
  <cp:lastModifiedBy>PARK JINHYUNG</cp:lastModifiedBy>
  <cp:revision>212</cp:revision>
  <dcterms:created xsi:type="dcterms:W3CDTF">2021-03-17T11:18:12Z</dcterms:created>
  <dcterms:modified xsi:type="dcterms:W3CDTF">2021-05-28T06:32:25Z</dcterms:modified>
</cp:coreProperties>
</file>